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71" r:id="rId3"/>
  </p:sldMasterIdLst>
  <p:sldIdLst>
    <p:sldId id="256" r:id="rId4"/>
    <p:sldId id="257" r:id="rId5"/>
    <p:sldId id="258" r:id="rId6"/>
    <p:sldId id="259" r:id="rId7"/>
    <p:sldId id="260" r:id="rId8"/>
    <p:sldId id="261" r:id="rId9"/>
    <p:sldId id="262" r:id="rId10"/>
    <p:sldId id="263" r:id="rId11"/>
    <p:sldId id="268" r:id="rId12"/>
    <p:sldId id="264" r:id="rId13"/>
    <p:sldId id="265" r:id="rId14"/>
    <p:sldId id="266" r:id="rId15"/>
    <p:sldId id="267" r:id="rId16"/>
    <p:sldId id="269" r:id="rId17"/>
    <p:sldId id="270" r:id="rId18"/>
    <p:sldId id="271" r:id="rId19"/>
    <p:sldId id="272" r:id="rId20"/>
    <p:sldId id="273" r:id="rId2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00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 name="Freeform 7"/>
          <p:cNvSpPr>
            <a:spLocks/>
          </p:cNvSpPr>
          <p:nvPr/>
        </p:nvSpPr>
        <p:spPr bwMode="auto">
          <a:xfrm>
            <a:off x="-38100" y="463550"/>
            <a:ext cx="9182100" cy="6419850"/>
          </a:xfrm>
          <a:custGeom>
            <a:avLst/>
            <a:gdLst/>
            <a:ahLst/>
            <a:cxnLst>
              <a:cxn ang="0">
                <a:pos x="17280" y="12123"/>
              </a:cxn>
              <a:cxn ang="0">
                <a:pos x="0" y="12132"/>
              </a:cxn>
              <a:cxn ang="0">
                <a:pos x="2" y="4163"/>
              </a:cxn>
              <a:cxn ang="0">
                <a:pos x="262" y="3633"/>
              </a:cxn>
              <a:cxn ang="0">
                <a:pos x="567" y="3147"/>
              </a:cxn>
              <a:cxn ang="0">
                <a:pos x="912" y="2704"/>
              </a:cxn>
              <a:cxn ang="0">
                <a:pos x="1295" y="2299"/>
              </a:cxn>
              <a:cxn ang="0">
                <a:pos x="1714" y="1931"/>
              </a:cxn>
              <a:cxn ang="0">
                <a:pos x="2166" y="1602"/>
              </a:cxn>
              <a:cxn ang="0">
                <a:pos x="2649" y="1308"/>
              </a:cxn>
              <a:cxn ang="0">
                <a:pos x="3160" y="1048"/>
              </a:cxn>
              <a:cxn ang="0">
                <a:pos x="3696" y="820"/>
              </a:cxn>
              <a:cxn ang="0">
                <a:pos x="4255" y="623"/>
              </a:cxn>
              <a:cxn ang="0">
                <a:pos x="4835" y="457"/>
              </a:cxn>
              <a:cxn ang="0">
                <a:pos x="5433" y="319"/>
              </a:cxn>
              <a:cxn ang="0">
                <a:pos x="6047" y="207"/>
              </a:cxn>
              <a:cxn ang="0">
                <a:pos x="6673" y="121"/>
              </a:cxn>
              <a:cxn ang="0">
                <a:pos x="7311" y="59"/>
              </a:cxn>
              <a:cxn ang="0">
                <a:pos x="7955" y="19"/>
              </a:cxn>
              <a:cxn ang="0">
                <a:pos x="8605" y="0"/>
              </a:cxn>
              <a:cxn ang="0">
                <a:pos x="9259" y="1"/>
              </a:cxn>
              <a:cxn ang="0">
                <a:pos x="9911" y="20"/>
              </a:cxn>
              <a:cxn ang="0">
                <a:pos x="10562" y="55"/>
              </a:cxn>
              <a:cxn ang="0">
                <a:pos x="11209" y="107"/>
              </a:cxn>
              <a:cxn ang="0">
                <a:pos x="11848" y="172"/>
              </a:cxn>
              <a:cxn ang="0">
                <a:pos x="12477" y="250"/>
              </a:cxn>
              <a:cxn ang="0">
                <a:pos x="13094" y="338"/>
              </a:cxn>
              <a:cxn ang="0">
                <a:pos x="13695" y="435"/>
              </a:cxn>
              <a:cxn ang="0">
                <a:pos x="14280" y="542"/>
              </a:cxn>
              <a:cxn ang="0">
                <a:pos x="14845" y="655"/>
              </a:cxn>
              <a:cxn ang="0">
                <a:pos x="15387" y="772"/>
              </a:cxn>
              <a:cxn ang="0">
                <a:pos x="15904" y="894"/>
              </a:cxn>
              <a:cxn ang="0">
                <a:pos x="16393" y="1019"/>
              </a:cxn>
              <a:cxn ang="0">
                <a:pos x="16853" y="1144"/>
              </a:cxn>
              <a:cxn ang="0">
                <a:pos x="17280" y="1268"/>
              </a:cxn>
              <a:cxn ang="0">
                <a:pos x="17280" y="1980"/>
              </a:cxn>
              <a:cxn ang="0">
                <a:pos x="17280" y="2678"/>
              </a:cxn>
              <a:cxn ang="0">
                <a:pos x="17280" y="3364"/>
              </a:cxn>
              <a:cxn ang="0">
                <a:pos x="17280" y="4043"/>
              </a:cxn>
              <a:cxn ang="0">
                <a:pos x="17280" y="4712"/>
              </a:cxn>
              <a:cxn ang="0">
                <a:pos x="17280" y="5377"/>
              </a:cxn>
              <a:cxn ang="0">
                <a:pos x="17280" y="6038"/>
              </a:cxn>
              <a:cxn ang="0">
                <a:pos x="17280" y="6696"/>
              </a:cxn>
              <a:cxn ang="0">
                <a:pos x="17280" y="7355"/>
              </a:cxn>
              <a:cxn ang="0">
                <a:pos x="17280" y="8015"/>
              </a:cxn>
              <a:cxn ang="0">
                <a:pos x="17280" y="8680"/>
              </a:cxn>
              <a:cxn ang="0">
                <a:pos x="17280" y="9350"/>
              </a:cxn>
              <a:cxn ang="0">
                <a:pos x="17280" y="10027"/>
              </a:cxn>
              <a:cxn ang="0">
                <a:pos x="17280" y="10714"/>
              </a:cxn>
              <a:cxn ang="0">
                <a:pos x="17280" y="11413"/>
              </a:cxn>
              <a:cxn ang="0">
                <a:pos x="17280" y="12123"/>
              </a:cxn>
            </a:cxnLst>
            <a:rect l="0" t="0" r="r" b="b"/>
            <a:pathLst>
              <a:path w="17280" h="12132">
                <a:moveTo>
                  <a:pt x="17280" y="12123"/>
                </a:moveTo>
                <a:lnTo>
                  <a:pt x="0" y="12132"/>
                </a:lnTo>
                <a:lnTo>
                  <a:pt x="2" y="4163"/>
                </a:lnTo>
                <a:lnTo>
                  <a:pt x="262" y="3633"/>
                </a:lnTo>
                <a:lnTo>
                  <a:pt x="567" y="3147"/>
                </a:lnTo>
                <a:lnTo>
                  <a:pt x="912" y="2704"/>
                </a:lnTo>
                <a:lnTo>
                  <a:pt x="1295" y="2299"/>
                </a:lnTo>
                <a:lnTo>
                  <a:pt x="1714" y="1931"/>
                </a:lnTo>
                <a:lnTo>
                  <a:pt x="2166" y="1602"/>
                </a:lnTo>
                <a:lnTo>
                  <a:pt x="2649" y="1308"/>
                </a:lnTo>
                <a:lnTo>
                  <a:pt x="3160" y="1048"/>
                </a:lnTo>
                <a:lnTo>
                  <a:pt x="3696" y="820"/>
                </a:lnTo>
                <a:lnTo>
                  <a:pt x="4255" y="623"/>
                </a:lnTo>
                <a:lnTo>
                  <a:pt x="4835" y="457"/>
                </a:lnTo>
                <a:lnTo>
                  <a:pt x="5433" y="319"/>
                </a:lnTo>
                <a:lnTo>
                  <a:pt x="6047" y="207"/>
                </a:lnTo>
                <a:lnTo>
                  <a:pt x="6673" y="121"/>
                </a:lnTo>
                <a:lnTo>
                  <a:pt x="7311" y="59"/>
                </a:lnTo>
                <a:lnTo>
                  <a:pt x="7955" y="19"/>
                </a:lnTo>
                <a:lnTo>
                  <a:pt x="8605" y="0"/>
                </a:lnTo>
                <a:lnTo>
                  <a:pt x="9259" y="1"/>
                </a:lnTo>
                <a:lnTo>
                  <a:pt x="9911" y="20"/>
                </a:lnTo>
                <a:lnTo>
                  <a:pt x="10562" y="55"/>
                </a:lnTo>
                <a:lnTo>
                  <a:pt x="11209" y="107"/>
                </a:lnTo>
                <a:lnTo>
                  <a:pt x="11848" y="172"/>
                </a:lnTo>
                <a:lnTo>
                  <a:pt x="12477" y="250"/>
                </a:lnTo>
                <a:lnTo>
                  <a:pt x="13094" y="338"/>
                </a:lnTo>
                <a:lnTo>
                  <a:pt x="13695" y="435"/>
                </a:lnTo>
                <a:lnTo>
                  <a:pt x="14280" y="542"/>
                </a:lnTo>
                <a:lnTo>
                  <a:pt x="14845" y="655"/>
                </a:lnTo>
                <a:lnTo>
                  <a:pt x="15387" y="772"/>
                </a:lnTo>
                <a:lnTo>
                  <a:pt x="15904" y="894"/>
                </a:lnTo>
                <a:lnTo>
                  <a:pt x="16393" y="1019"/>
                </a:lnTo>
                <a:lnTo>
                  <a:pt x="16853" y="1144"/>
                </a:lnTo>
                <a:lnTo>
                  <a:pt x="17280" y="1268"/>
                </a:lnTo>
                <a:lnTo>
                  <a:pt x="17280" y="1980"/>
                </a:lnTo>
                <a:lnTo>
                  <a:pt x="17280" y="2678"/>
                </a:lnTo>
                <a:lnTo>
                  <a:pt x="17280" y="3364"/>
                </a:lnTo>
                <a:lnTo>
                  <a:pt x="17280" y="4043"/>
                </a:lnTo>
                <a:lnTo>
                  <a:pt x="17280" y="4712"/>
                </a:lnTo>
                <a:lnTo>
                  <a:pt x="17280" y="5377"/>
                </a:lnTo>
                <a:lnTo>
                  <a:pt x="17280" y="6038"/>
                </a:lnTo>
                <a:lnTo>
                  <a:pt x="17280" y="6696"/>
                </a:lnTo>
                <a:lnTo>
                  <a:pt x="17280" y="7355"/>
                </a:lnTo>
                <a:lnTo>
                  <a:pt x="17280" y="8015"/>
                </a:lnTo>
                <a:lnTo>
                  <a:pt x="17280" y="8680"/>
                </a:lnTo>
                <a:lnTo>
                  <a:pt x="17280" y="9350"/>
                </a:lnTo>
                <a:lnTo>
                  <a:pt x="17280" y="10027"/>
                </a:lnTo>
                <a:lnTo>
                  <a:pt x="17280" y="10714"/>
                </a:lnTo>
                <a:lnTo>
                  <a:pt x="17280" y="11413"/>
                </a:lnTo>
                <a:lnTo>
                  <a:pt x="17280" y="12123"/>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685800" y="1143000"/>
            <a:ext cx="7772400" cy="646331"/>
          </a:xfrm>
        </p:spPr>
        <p:txBody>
          <a:bodyPr>
            <a:normAutofit/>
          </a:bodyPr>
          <a:lstStyle>
            <a:lvl1pPr algn="r">
              <a:defRPr sz="3600">
                <a:solidFill>
                  <a:schemeClr val="accent3">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828800"/>
            <a:ext cx="7772400" cy="461665"/>
          </a:xfrm>
        </p:spPr>
        <p:txBody>
          <a:bodyPr>
            <a:normAutofit/>
          </a:bodyPr>
          <a:lstStyle>
            <a:lvl1pPr marL="0" indent="0" algn="r">
              <a:buNone/>
              <a:defRPr sz="24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24600"/>
            <a:ext cx="2133600" cy="365125"/>
          </a:xfrm>
        </p:spPr>
        <p:txBody>
          <a:bodyPr/>
          <a:lstStyle/>
          <a:p>
            <a:fld id="{C9EFD0F1-5A1C-49F0-BEA9-3319FCD59D9A}" type="datetimeFigureOut">
              <a:rPr lang="id-ID" smtClean="0"/>
              <a:pPr/>
              <a:t>09/03/2014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88B2977-F98A-4E88-A0FC-B57346B52344}" type="slidenum">
              <a:rPr lang="id-ID" smtClean="0"/>
              <a:pPr/>
              <a:t>‹#›</a:t>
            </a:fld>
            <a:endParaRPr lang="id-ID"/>
          </a:p>
        </p:txBody>
      </p:sp>
      <p:sp>
        <p:nvSpPr>
          <p:cNvPr id="45" name="Freeform 9"/>
          <p:cNvSpPr>
            <a:spLocks/>
          </p:cNvSpPr>
          <p:nvPr/>
        </p:nvSpPr>
        <p:spPr bwMode="auto">
          <a:xfrm flipV="1">
            <a:off x="-25400" y="4889500"/>
            <a:ext cx="8839200" cy="32766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8"/>
          <p:cNvSpPr>
            <a:spLocks/>
          </p:cNvSpPr>
          <p:nvPr/>
        </p:nvSpPr>
        <p:spPr bwMode="auto">
          <a:xfrm flipV="1">
            <a:off x="-25400" y="4786406"/>
            <a:ext cx="9144000"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5"/>
          <p:cNvSpPr>
            <a:spLocks/>
          </p:cNvSpPr>
          <p:nvPr/>
        </p:nvSpPr>
        <p:spPr bwMode="auto">
          <a:xfrm>
            <a:off x="1588" y="268288"/>
            <a:ext cx="9142413" cy="1760538"/>
          </a:xfrm>
          <a:custGeom>
            <a:avLst/>
            <a:gdLst/>
            <a:ahLst/>
            <a:cxnLst>
              <a:cxn ang="0">
                <a:pos x="16021" y="1568"/>
              </a:cxn>
              <a:cxn ang="0">
                <a:pos x="13697" y="1059"/>
              </a:cxn>
              <a:cxn ang="0">
                <a:pos x="11579" y="742"/>
              </a:cxn>
              <a:cxn ang="0">
                <a:pos x="9687" y="572"/>
              </a:cxn>
              <a:cxn ang="0">
                <a:pos x="7979" y="551"/>
              </a:cxn>
              <a:cxn ang="0">
                <a:pos x="6478" y="636"/>
              </a:cxn>
              <a:cxn ang="0">
                <a:pos x="5163" y="806"/>
              </a:cxn>
              <a:cxn ang="0">
                <a:pos x="4031" y="1059"/>
              </a:cxn>
              <a:cxn ang="0">
                <a:pos x="3044" y="1377"/>
              </a:cxn>
              <a:cxn ang="0">
                <a:pos x="2221" y="1716"/>
              </a:cxn>
              <a:cxn ang="0">
                <a:pos x="1543" y="2055"/>
              </a:cxn>
              <a:cxn ang="0">
                <a:pos x="987" y="2415"/>
              </a:cxn>
              <a:cxn ang="0">
                <a:pos x="576" y="2733"/>
              </a:cxn>
              <a:cxn ang="0">
                <a:pos x="288" y="2987"/>
              </a:cxn>
              <a:cxn ang="0">
                <a:pos x="82" y="3199"/>
              </a:cxn>
              <a:cxn ang="0">
                <a:pos x="0" y="3305"/>
              </a:cxn>
              <a:cxn ang="0">
                <a:pos x="0" y="3305"/>
              </a:cxn>
              <a:cxn ang="0">
                <a:pos x="82" y="3178"/>
              </a:cxn>
              <a:cxn ang="0">
                <a:pos x="267" y="2945"/>
              </a:cxn>
              <a:cxn ang="0">
                <a:pos x="535" y="2648"/>
              </a:cxn>
              <a:cxn ang="0">
                <a:pos x="946" y="2289"/>
              </a:cxn>
              <a:cxn ang="0">
                <a:pos x="1460" y="1886"/>
              </a:cxn>
              <a:cxn ang="0">
                <a:pos x="2118" y="1483"/>
              </a:cxn>
              <a:cxn ang="0">
                <a:pos x="2921" y="1081"/>
              </a:cxn>
              <a:cxn ang="0">
                <a:pos x="3887" y="720"/>
              </a:cxn>
              <a:cxn ang="0">
                <a:pos x="5018" y="403"/>
              </a:cxn>
              <a:cxn ang="0">
                <a:pos x="6335" y="170"/>
              </a:cxn>
              <a:cxn ang="0">
                <a:pos x="7836" y="22"/>
              </a:cxn>
              <a:cxn ang="0">
                <a:pos x="9543" y="22"/>
              </a:cxn>
              <a:cxn ang="0">
                <a:pos x="11476" y="149"/>
              </a:cxn>
              <a:cxn ang="0">
                <a:pos x="13615" y="424"/>
              </a:cxn>
              <a:cxn ang="0">
                <a:pos x="15980" y="911"/>
              </a:cxn>
              <a:cxn ang="0">
                <a:pos x="17276" y="1251"/>
              </a:cxn>
              <a:cxn ang="0">
                <a:pos x="17276" y="1356"/>
              </a:cxn>
              <a:cxn ang="0">
                <a:pos x="17276" y="1547"/>
              </a:cxn>
              <a:cxn ang="0">
                <a:pos x="17276" y="1886"/>
              </a:cxn>
            </a:cxnLst>
            <a:rect l="0" t="0" r="r" b="b"/>
            <a:pathLst>
              <a:path w="17276" h="3326">
                <a:moveTo>
                  <a:pt x="17276" y="1886"/>
                </a:moveTo>
                <a:lnTo>
                  <a:pt x="16021" y="1568"/>
                </a:lnTo>
                <a:lnTo>
                  <a:pt x="14829" y="1293"/>
                </a:lnTo>
                <a:lnTo>
                  <a:pt x="13697" y="1059"/>
                </a:lnTo>
                <a:lnTo>
                  <a:pt x="12607" y="890"/>
                </a:lnTo>
                <a:lnTo>
                  <a:pt x="11579" y="742"/>
                </a:lnTo>
                <a:lnTo>
                  <a:pt x="10612" y="636"/>
                </a:lnTo>
                <a:lnTo>
                  <a:pt x="9687" y="572"/>
                </a:lnTo>
                <a:lnTo>
                  <a:pt x="8802" y="551"/>
                </a:lnTo>
                <a:lnTo>
                  <a:pt x="7979" y="551"/>
                </a:lnTo>
                <a:lnTo>
                  <a:pt x="7219" y="572"/>
                </a:lnTo>
                <a:lnTo>
                  <a:pt x="6478" y="636"/>
                </a:lnTo>
                <a:lnTo>
                  <a:pt x="5800" y="700"/>
                </a:lnTo>
                <a:lnTo>
                  <a:pt x="5163" y="806"/>
                </a:lnTo>
                <a:lnTo>
                  <a:pt x="4565" y="932"/>
                </a:lnTo>
                <a:lnTo>
                  <a:pt x="4031" y="1059"/>
                </a:lnTo>
                <a:lnTo>
                  <a:pt x="3517" y="1207"/>
                </a:lnTo>
                <a:lnTo>
                  <a:pt x="3044" y="1377"/>
                </a:lnTo>
                <a:lnTo>
                  <a:pt x="2612" y="1526"/>
                </a:lnTo>
                <a:lnTo>
                  <a:pt x="2221" y="1716"/>
                </a:lnTo>
                <a:lnTo>
                  <a:pt x="1851" y="1886"/>
                </a:lnTo>
                <a:lnTo>
                  <a:pt x="1543" y="2055"/>
                </a:lnTo>
                <a:lnTo>
                  <a:pt x="1254" y="2246"/>
                </a:lnTo>
                <a:lnTo>
                  <a:pt x="987" y="2415"/>
                </a:lnTo>
                <a:lnTo>
                  <a:pt x="781" y="2564"/>
                </a:lnTo>
                <a:lnTo>
                  <a:pt x="576" y="2733"/>
                </a:lnTo>
                <a:lnTo>
                  <a:pt x="412" y="2860"/>
                </a:lnTo>
                <a:lnTo>
                  <a:pt x="288" y="2987"/>
                </a:lnTo>
                <a:lnTo>
                  <a:pt x="164" y="3093"/>
                </a:lnTo>
                <a:lnTo>
                  <a:pt x="82" y="3199"/>
                </a:lnTo>
                <a:lnTo>
                  <a:pt x="41" y="3263"/>
                </a:lnTo>
                <a:lnTo>
                  <a:pt x="0" y="3305"/>
                </a:lnTo>
                <a:lnTo>
                  <a:pt x="0" y="3326"/>
                </a:lnTo>
                <a:lnTo>
                  <a:pt x="0" y="3305"/>
                </a:lnTo>
                <a:lnTo>
                  <a:pt x="21" y="3263"/>
                </a:lnTo>
                <a:lnTo>
                  <a:pt x="82" y="3178"/>
                </a:lnTo>
                <a:lnTo>
                  <a:pt x="164" y="3073"/>
                </a:lnTo>
                <a:lnTo>
                  <a:pt x="267" y="2945"/>
                </a:lnTo>
                <a:lnTo>
                  <a:pt x="390" y="2818"/>
                </a:lnTo>
                <a:lnTo>
                  <a:pt x="535" y="2648"/>
                </a:lnTo>
                <a:lnTo>
                  <a:pt x="720" y="2479"/>
                </a:lnTo>
                <a:lnTo>
                  <a:pt x="946" y="2289"/>
                </a:lnTo>
                <a:lnTo>
                  <a:pt x="1172" y="2097"/>
                </a:lnTo>
                <a:lnTo>
                  <a:pt x="1460" y="1886"/>
                </a:lnTo>
                <a:lnTo>
                  <a:pt x="1768" y="1696"/>
                </a:lnTo>
                <a:lnTo>
                  <a:pt x="2118" y="1483"/>
                </a:lnTo>
                <a:lnTo>
                  <a:pt x="2509" y="1271"/>
                </a:lnTo>
                <a:lnTo>
                  <a:pt x="2921" y="1081"/>
                </a:lnTo>
                <a:lnTo>
                  <a:pt x="3394" y="890"/>
                </a:lnTo>
                <a:lnTo>
                  <a:pt x="3887" y="720"/>
                </a:lnTo>
                <a:lnTo>
                  <a:pt x="4442" y="551"/>
                </a:lnTo>
                <a:lnTo>
                  <a:pt x="5018" y="403"/>
                </a:lnTo>
                <a:lnTo>
                  <a:pt x="5656" y="275"/>
                </a:lnTo>
                <a:lnTo>
                  <a:pt x="6335" y="170"/>
                </a:lnTo>
                <a:lnTo>
                  <a:pt x="7075" y="85"/>
                </a:lnTo>
                <a:lnTo>
                  <a:pt x="7836" y="22"/>
                </a:lnTo>
                <a:lnTo>
                  <a:pt x="8679" y="0"/>
                </a:lnTo>
                <a:lnTo>
                  <a:pt x="9543" y="22"/>
                </a:lnTo>
                <a:lnTo>
                  <a:pt x="10489" y="64"/>
                </a:lnTo>
                <a:lnTo>
                  <a:pt x="11476" y="149"/>
                </a:lnTo>
                <a:lnTo>
                  <a:pt x="12505" y="255"/>
                </a:lnTo>
                <a:lnTo>
                  <a:pt x="13615" y="424"/>
                </a:lnTo>
                <a:lnTo>
                  <a:pt x="14767" y="657"/>
                </a:lnTo>
                <a:lnTo>
                  <a:pt x="15980" y="911"/>
                </a:lnTo>
                <a:lnTo>
                  <a:pt x="17276" y="1229"/>
                </a:lnTo>
                <a:lnTo>
                  <a:pt x="17276" y="1251"/>
                </a:lnTo>
                <a:lnTo>
                  <a:pt x="17276" y="1293"/>
                </a:lnTo>
                <a:lnTo>
                  <a:pt x="17276" y="1356"/>
                </a:lnTo>
                <a:lnTo>
                  <a:pt x="17276" y="1441"/>
                </a:lnTo>
                <a:lnTo>
                  <a:pt x="17276" y="1547"/>
                </a:lnTo>
                <a:lnTo>
                  <a:pt x="17276" y="1696"/>
                </a:lnTo>
                <a:lnTo>
                  <a:pt x="17276" y="1886"/>
                </a:ln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6"/>
          <p:cNvSpPr>
            <a:spLocks/>
          </p:cNvSpPr>
          <p:nvPr/>
        </p:nvSpPr>
        <p:spPr bwMode="auto">
          <a:xfrm>
            <a:off x="523875" y="190500"/>
            <a:ext cx="8620125" cy="1658938"/>
          </a:xfrm>
          <a:custGeom>
            <a:avLst/>
            <a:gdLst/>
            <a:ahLst/>
            <a:cxnLst>
              <a:cxn ang="0">
                <a:pos x="15096" y="1483"/>
              </a:cxn>
              <a:cxn ang="0">
                <a:pos x="12916" y="1017"/>
              </a:cxn>
              <a:cxn ang="0">
                <a:pos x="10921" y="699"/>
              </a:cxn>
              <a:cxn ang="0">
                <a:pos x="9132" y="551"/>
              </a:cxn>
              <a:cxn ang="0">
                <a:pos x="7528" y="509"/>
              </a:cxn>
              <a:cxn ang="0">
                <a:pos x="6109" y="593"/>
              </a:cxn>
              <a:cxn ang="0">
                <a:pos x="4874" y="762"/>
              </a:cxn>
              <a:cxn ang="0">
                <a:pos x="3785" y="996"/>
              </a:cxn>
              <a:cxn ang="0">
                <a:pos x="2859" y="1293"/>
              </a:cxn>
              <a:cxn ang="0">
                <a:pos x="2098" y="1610"/>
              </a:cxn>
              <a:cxn ang="0">
                <a:pos x="1440" y="1949"/>
              </a:cxn>
              <a:cxn ang="0">
                <a:pos x="947" y="2267"/>
              </a:cxn>
              <a:cxn ang="0">
                <a:pos x="556" y="2563"/>
              </a:cxn>
              <a:cxn ang="0">
                <a:pos x="267" y="2818"/>
              </a:cxn>
              <a:cxn ang="0">
                <a:pos x="83" y="3008"/>
              </a:cxn>
              <a:cxn ang="0">
                <a:pos x="0" y="3114"/>
              </a:cxn>
              <a:cxn ang="0">
                <a:pos x="0" y="3114"/>
              </a:cxn>
              <a:cxn ang="0">
                <a:pos x="83" y="2987"/>
              </a:cxn>
              <a:cxn ang="0">
                <a:pos x="247" y="2776"/>
              </a:cxn>
              <a:cxn ang="0">
                <a:pos x="515" y="2500"/>
              </a:cxn>
              <a:cxn ang="0">
                <a:pos x="885" y="2161"/>
              </a:cxn>
              <a:cxn ang="0">
                <a:pos x="1379" y="1780"/>
              </a:cxn>
              <a:cxn ang="0">
                <a:pos x="1995" y="1399"/>
              </a:cxn>
              <a:cxn ang="0">
                <a:pos x="2757" y="1017"/>
              </a:cxn>
              <a:cxn ang="0">
                <a:pos x="3661" y="678"/>
              </a:cxn>
              <a:cxn ang="0">
                <a:pos x="4731" y="381"/>
              </a:cxn>
              <a:cxn ang="0">
                <a:pos x="5985" y="170"/>
              </a:cxn>
              <a:cxn ang="0">
                <a:pos x="7404" y="42"/>
              </a:cxn>
              <a:cxn ang="0">
                <a:pos x="9009" y="22"/>
              </a:cxn>
              <a:cxn ang="0">
                <a:pos x="10818" y="127"/>
              </a:cxn>
              <a:cxn ang="0">
                <a:pos x="12834" y="403"/>
              </a:cxn>
              <a:cxn ang="0">
                <a:pos x="15075" y="868"/>
              </a:cxn>
              <a:cxn ang="0">
                <a:pos x="16289" y="1186"/>
              </a:cxn>
              <a:cxn ang="0">
                <a:pos x="16289" y="1271"/>
              </a:cxn>
              <a:cxn ang="0">
                <a:pos x="16289" y="1461"/>
              </a:cxn>
              <a:cxn ang="0">
                <a:pos x="16289" y="1780"/>
              </a:cxn>
            </a:cxnLst>
            <a:rect l="0" t="0" r="r" b="b"/>
            <a:pathLst>
              <a:path w="16289" h="3135">
                <a:moveTo>
                  <a:pt x="16289" y="1780"/>
                </a:moveTo>
                <a:lnTo>
                  <a:pt x="15096" y="1483"/>
                </a:lnTo>
                <a:lnTo>
                  <a:pt x="13985" y="1229"/>
                </a:lnTo>
                <a:lnTo>
                  <a:pt x="12916" y="1017"/>
                </a:lnTo>
                <a:lnTo>
                  <a:pt x="11888" y="826"/>
                </a:lnTo>
                <a:lnTo>
                  <a:pt x="10921" y="699"/>
                </a:lnTo>
                <a:lnTo>
                  <a:pt x="9996" y="615"/>
                </a:lnTo>
                <a:lnTo>
                  <a:pt x="9132" y="551"/>
                </a:lnTo>
                <a:lnTo>
                  <a:pt x="8309" y="509"/>
                </a:lnTo>
                <a:lnTo>
                  <a:pt x="7528" y="509"/>
                </a:lnTo>
                <a:lnTo>
                  <a:pt x="6808" y="551"/>
                </a:lnTo>
                <a:lnTo>
                  <a:pt x="6109" y="593"/>
                </a:lnTo>
                <a:lnTo>
                  <a:pt x="5471" y="678"/>
                </a:lnTo>
                <a:lnTo>
                  <a:pt x="4874" y="762"/>
                </a:lnTo>
                <a:lnTo>
                  <a:pt x="4319" y="868"/>
                </a:lnTo>
                <a:lnTo>
                  <a:pt x="3785" y="996"/>
                </a:lnTo>
                <a:lnTo>
                  <a:pt x="3312" y="1144"/>
                </a:lnTo>
                <a:lnTo>
                  <a:pt x="2859" y="1293"/>
                </a:lnTo>
                <a:lnTo>
                  <a:pt x="2468" y="1441"/>
                </a:lnTo>
                <a:lnTo>
                  <a:pt x="2098" y="1610"/>
                </a:lnTo>
                <a:lnTo>
                  <a:pt x="1748" y="1780"/>
                </a:lnTo>
                <a:lnTo>
                  <a:pt x="1440" y="1949"/>
                </a:lnTo>
                <a:lnTo>
                  <a:pt x="1172" y="2119"/>
                </a:lnTo>
                <a:lnTo>
                  <a:pt x="947" y="2267"/>
                </a:lnTo>
                <a:lnTo>
                  <a:pt x="720" y="2415"/>
                </a:lnTo>
                <a:lnTo>
                  <a:pt x="556" y="2563"/>
                </a:lnTo>
                <a:lnTo>
                  <a:pt x="391" y="2712"/>
                </a:lnTo>
                <a:lnTo>
                  <a:pt x="267" y="2818"/>
                </a:lnTo>
                <a:lnTo>
                  <a:pt x="165" y="2924"/>
                </a:lnTo>
                <a:lnTo>
                  <a:pt x="83" y="3008"/>
                </a:lnTo>
                <a:lnTo>
                  <a:pt x="41" y="3072"/>
                </a:lnTo>
                <a:lnTo>
                  <a:pt x="0" y="3114"/>
                </a:lnTo>
                <a:lnTo>
                  <a:pt x="0" y="3135"/>
                </a:lnTo>
                <a:lnTo>
                  <a:pt x="0" y="3114"/>
                </a:lnTo>
                <a:lnTo>
                  <a:pt x="21" y="3072"/>
                </a:lnTo>
                <a:lnTo>
                  <a:pt x="83" y="2987"/>
                </a:lnTo>
                <a:lnTo>
                  <a:pt x="144" y="2902"/>
                </a:lnTo>
                <a:lnTo>
                  <a:pt x="247" y="2776"/>
                </a:lnTo>
                <a:lnTo>
                  <a:pt x="370" y="2648"/>
                </a:lnTo>
                <a:lnTo>
                  <a:pt x="515" y="2500"/>
                </a:lnTo>
                <a:lnTo>
                  <a:pt x="679" y="2331"/>
                </a:lnTo>
                <a:lnTo>
                  <a:pt x="885" y="2161"/>
                </a:lnTo>
                <a:lnTo>
                  <a:pt x="1111" y="1970"/>
                </a:lnTo>
                <a:lnTo>
                  <a:pt x="1379" y="1780"/>
                </a:lnTo>
                <a:lnTo>
                  <a:pt x="1666" y="1589"/>
                </a:lnTo>
                <a:lnTo>
                  <a:pt x="1995" y="1399"/>
                </a:lnTo>
                <a:lnTo>
                  <a:pt x="2366" y="1207"/>
                </a:lnTo>
                <a:lnTo>
                  <a:pt x="2757" y="1017"/>
                </a:lnTo>
                <a:lnTo>
                  <a:pt x="3188" y="848"/>
                </a:lnTo>
                <a:lnTo>
                  <a:pt x="3661" y="678"/>
                </a:lnTo>
                <a:lnTo>
                  <a:pt x="4176" y="529"/>
                </a:lnTo>
                <a:lnTo>
                  <a:pt x="4731" y="381"/>
                </a:lnTo>
                <a:lnTo>
                  <a:pt x="5327" y="254"/>
                </a:lnTo>
                <a:lnTo>
                  <a:pt x="5985" y="170"/>
                </a:lnTo>
                <a:lnTo>
                  <a:pt x="6664" y="84"/>
                </a:lnTo>
                <a:lnTo>
                  <a:pt x="7404" y="42"/>
                </a:lnTo>
                <a:lnTo>
                  <a:pt x="8165" y="0"/>
                </a:lnTo>
                <a:lnTo>
                  <a:pt x="9009" y="22"/>
                </a:lnTo>
                <a:lnTo>
                  <a:pt x="9893" y="64"/>
                </a:lnTo>
                <a:lnTo>
                  <a:pt x="10818" y="127"/>
                </a:lnTo>
                <a:lnTo>
                  <a:pt x="11806" y="254"/>
                </a:lnTo>
                <a:lnTo>
                  <a:pt x="12834" y="403"/>
                </a:lnTo>
                <a:lnTo>
                  <a:pt x="13924" y="615"/>
                </a:lnTo>
                <a:lnTo>
                  <a:pt x="15075" y="868"/>
                </a:lnTo>
                <a:lnTo>
                  <a:pt x="16289" y="1165"/>
                </a:lnTo>
                <a:lnTo>
                  <a:pt x="16289" y="1186"/>
                </a:lnTo>
                <a:lnTo>
                  <a:pt x="16289" y="1229"/>
                </a:lnTo>
                <a:lnTo>
                  <a:pt x="16289" y="1271"/>
                </a:lnTo>
                <a:lnTo>
                  <a:pt x="16289" y="1355"/>
                </a:lnTo>
                <a:lnTo>
                  <a:pt x="16289" y="1461"/>
                </a:lnTo>
                <a:lnTo>
                  <a:pt x="16289" y="1610"/>
                </a:lnTo>
                <a:lnTo>
                  <a:pt x="16289" y="178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FD0F1-5A1C-49F0-BEA9-3319FCD59D9A}" type="datetimeFigureOut">
              <a:rPr lang="id-ID" smtClean="0"/>
              <a:pPr/>
              <a:t>09/03/2014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88B2977-F98A-4E88-A0FC-B57346B52344}"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FD0F1-5A1C-49F0-BEA9-3319FCD59D9A}" type="datetimeFigureOut">
              <a:rPr lang="id-ID" smtClean="0"/>
              <a:pPr/>
              <a:t>09/03/2014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88B2977-F98A-4E88-A0FC-B57346B52344}"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3/9/2014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3/9/2014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F2618-C234-4528-BB60-72360CB0937F}" type="datetimeFigureOut">
              <a:rPr lang="en-US" smtClean="0"/>
              <a:pPr/>
              <a:t>3/9/2014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F2618-C234-4528-BB60-72360CB0937F}" type="datetimeFigureOut">
              <a:rPr lang="en-US" smtClean="0"/>
              <a:pPr/>
              <a:t>3/9/2014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F2618-C234-4528-BB60-72360CB0937F}" type="datetimeFigureOut">
              <a:rPr lang="en-US" smtClean="0"/>
              <a:pPr/>
              <a:t>3/9/2014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F2618-C234-4528-BB60-72360CB0937F}" type="datetimeFigureOut">
              <a:rPr lang="en-US" smtClean="0"/>
              <a:pPr/>
              <a:t>3/9/2014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F2618-C234-4528-BB60-72360CB0937F}" type="datetimeFigureOut">
              <a:rPr lang="en-US" smtClean="0"/>
              <a:pPr/>
              <a:t>3/9/2014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3/9/2014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EFD0F1-5A1C-49F0-BEA9-3319FCD59D9A}" type="datetimeFigureOut">
              <a:rPr lang="id-ID" smtClean="0"/>
              <a:pPr/>
              <a:t>09/03/2014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88B2977-F98A-4E88-A0FC-B57346B52344}" type="slidenum">
              <a:rPr lang="id-ID" smtClean="0"/>
              <a:pPr/>
              <a:t>‹#›</a:t>
            </a:fld>
            <a:endParaRPr lang="id-ID"/>
          </a:p>
        </p:txBody>
      </p:sp>
      <p:sp>
        <p:nvSpPr>
          <p:cNvPr id="10" name="Freeform 5"/>
          <p:cNvSpPr>
            <a:spLocks/>
          </p:cNvSpPr>
          <p:nvPr/>
        </p:nvSpPr>
        <p:spPr bwMode="auto">
          <a:xfrm>
            <a:off x="892175" y="169862"/>
            <a:ext cx="8251826" cy="1679671"/>
          </a:xfrm>
          <a:custGeom>
            <a:avLst/>
            <a:gdLst/>
            <a:ahLst/>
            <a:cxnLst>
              <a:cxn ang="0">
                <a:pos x="16021" y="1568"/>
              </a:cxn>
              <a:cxn ang="0">
                <a:pos x="13697" y="1059"/>
              </a:cxn>
              <a:cxn ang="0">
                <a:pos x="11579" y="742"/>
              </a:cxn>
              <a:cxn ang="0">
                <a:pos x="9687" y="572"/>
              </a:cxn>
              <a:cxn ang="0">
                <a:pos x="7979" y="551"/>
              </a:cxn>
              <a:cxn ang="0">
                <a:pos x="6478" y="636"/>
              </a:cxn>
              <a:cxn ang="0">
                <a:pos x="5163" y="806"/>
              </a:cxn>
              <a:cxn ang="0">
                <a:pos x="4031" y="1059"/>
              </a:cxn>
              <a:cxn ang="0">
                <a:pos x="3044" y="1377"/>
              </a:cxn>
              <a:cxn ang="0">
                <a:pos x="2221" y="1716"/>
              </a:cxn>
              <a:cxn ang="0">
                <a:pos x="1543" y="2055"/>
              </a:cxn>
              <a:cxn ang="0">
                <a:pos x="987" y="2415"/>
              </a:cxn>
              <a:cxn ang="0">
                <a:pos x="576" y="2733"/>
              </a:cxn>
              <a:cxn ang="0">
                <a:pos x="288" y="2987"/>
              </a:cxn>
              <a:cxn ang="0">
                <a:pos x="82" y="3199"/>
              </a:cxn>
              <a:cxn ang="0">
                <a:pos x="0" y="3305"/>
              </a:cxn>
              <a:cxn ang="0">
                <a:pos x="0" y="3305"/>
              </a:cxn>
              <a:cxn ang="0">
                <a:pos x="82" y="3178"/>
              </a:cxn>
              <a:cxn ang="0">
                <a:pos x="267" y="2945"/>
              </a:cxn>
              <a:cxn ang="0">
                <a:pos x="535" y="2648"/>
              </a:cxn>
              <a:cxn ang="0">
                <a:pos x="946" y="2289"/>
              </a:cxn>
              <a:cxn ang="0">
                <a:pos x="1460" y="1886"/>
              </a:cxn>
              <a:cxn ang="0">
                <a:pos x="2118" y="1483"/>
              </a:cxn>
              <a:cxn ang="0">
                <a:pos x="2921" y="1081"/>
              </a:cxn>
              <a:cxn ang="0">
                <a:pos x="3887" y="720"/>
              </a:cxn>
              <a:cxn ang="0">
                <a:pos x="5018" y="403"/>
              </a:cxn>
              <a:cxn ang="0">
                <a:pos x="6335" y="170"/>
              </a:cxn>
              <a:cxn ang="0">
                <a:pos x="7836" y="22"/>
              </a:cxn>
              <a:cxn ang="0">
                <a:pos x="9543" y="22"/>
              </a:cxn>
              <a:cxn ang="0">
                <a:pos x="11476" y="149"/>
              </a:cxn>
              <a:cxn ang="0">
                <a:pos x="13615" y="424"/>
              </a:cxn>
              <a:cxn ang="0">
                <a:pos x="15980" y="911"/>
              </a:cxn>
              <a:cxn ang="0">
                <a:pos x="17276" y="1251"/>
              </a:cxn>
              <a:cxn ang="0">
                <a:pos x="17276" y="1356"/>
              </a:cxn>
              <a:cxn ang="0">
                <a:pos x="17276" y="1547"/>
              </a:cxn>
              <a:cxn ang="0">
                <a:pos x="17276" y="1886"/>
              </a:cxn>
            </a:cxnLst>
            <a:rect l="0" t="0" r="r" b="b"/>
            <a:pathLst>
              <a:path w="17276" h="3326">
                <a:moveTo>
                  <a:pt x="17276" y="1886"/>
                </a:moveTo>
                <a:lnTo>
                  <a:pt x="16021" y="1568"/>
                </a:lnTo>
                <a:lnTo>
                  <a:pt x="14829" y="1293"/>
                </a:lnTo>
                <a:lnTo>
                  <a:pt x="13697" y="1059"/>
                </a:lnTo>
                <a:lnTo>
                  <a:pt x="12607" y="890"/>
                </a:lnTo>
                <a:lnTo>
                  <a:pt x="11579" y="742"/>
                </a:lnTo>
                <a:lnTo>
                  <a:pt x="10612" y="636"/>
                </a:lnTo>
                <a:lnTo>
                  <a:pt x="9687" y="572"/>
                </a:lnTo>
                <a:lnTo>
                  <a:pt x="8802" y="551"/>
                </a:lnTo>
                <a:lnTo>
                  <a:pt x="7979" y="551"/>
                </a:lnTo>
                <a:lnTo>
                  <a:pt x="7219" y="572"/>
                </a:lnTo>
                <a:lnTo>
                  <a:pt x="6478" y="636"/>
                </a:lnTo>
                <a:lnTo>
                  <a:pt x="5800" y="700"/>
                </a:lnTo>
                <a:lnTo>
                  <a:pt x="5163" y="806"/>
                </a:lnTo>
                <a:lnTo>
                  <a:pt x="4565" y="932"/>
                </a:lnTo>
                <a:lnTo>
                  <a:pt x="4031" y="1059"/>
                </a:lnTo>
                <a:lnTo>
                  <a:pt x="3517" y="1207"/>
                </a:lnTo>
                <a:lnTo>
                  <a:pt x="3044" y="1377"/>
                </a:lnTo>
                <a:lnTo>
                  <a:pt x="2612" y="1526"/>
                </a:lnTo>
                <a:lnTo>
                  <a:pt x="2221" y="1716"/>
                </a:lnTo>
                <a:lnTo>
                  <a:pt x="1851" y="1886"/>
                </a:lnTo>
                <a:lnTo>
                  <a:pt x="1543" y="2055"/>
                </a:lnTo>
                <a:lnTo>
                  <a:pt x="1254" y="2246"/>
                </a:lnTo>
                <a:lnTo>
                  <a:pt x="987" y="2415"/>
                </a:lnTo>
                <a:lnTo>
                  <a:pt x="781" y="2564"/>
                </a:lnTo>
                <a:lnTo>
                  <a:pt x="576" y="2733"/>
                </a:lnTo>
                <a:lnTo>
                  <a:pt x="412" y="2860"/>
                </a:lnTo>
                <a:lnTo>
                  <a:pt x="288" y="2987"/>
                </a:lnTo>
                <a:lnTo>
                  <a:pt x="164" y="3093"/>
                </a:lnTo>
                <a:lnTo>
                  <a:pt x="82" y="3199"/>
                </a:lnTo>
                <a:lnTo>
                  <a:pt x="41" y="3263"/>
                </a:lnTo>
                <a:lnTo>
                  <a:pt x="0" y="3305"/>
                </a:lnTo>
                <a:lnTo>
                  <a:pt x="0" y="3326"/>
                </a:lnTo>
                <a:lnTo>
                  <a:pt x="0" y="3305"/>
                </a:lnTo>
                <a:lnTo>
                  <a:pt x="21" y="3263"/>
                </a:lnTo>
                <a:lnTo>
                  <a:pt x="82" y="3178"/>
                </a:lnTo>
                <a:lnTo>
                  <a:pt x="164" y="3073"/>
                </a:lnTo>
                <a:lnTo>
                  <a:pt x="267" y="2945"/>
                </a:lnTo>
                <a:lnTo>
                  <a:pt x="390" y="2818"/>
                </a:lnTo>
                <a:lnTo>
                  <a:pt x="535" y="2648"/>
                </a:lnTo>
                <a:lnTo>
                  <a:pt x="720" y="2479"/>
                </a:lnTo>
                <a:lnTo>
                  <a:pt x="946" y="2289"/>
                </a:lnTo>
                <a:lnTo>
                  <a:pt x="1172" y="2097"/>
                </a:lnTo>
                <a:lnTo>
                  <a:pt x="1460" y="1886"/>
                </a:lnTo>
                <a:lnTo>
                  <a:pt x="1768" y="1696"/>
                </a:lnTo>
                <a:lnTo>
                  <a:pt x="2118" y="1483"/>
                </a:lnTo>
                <a:lnTo>
                  <a:pt x="2509" y="1271"/>
                </a:lnTo>
                <a:lnTo>
                  <a:pt x="2921" y="1081"/>
                </a:lnTo>
                <a:lnTo>
                  <a:pt x="3394" y="890"/>
                </a:lnTo>
                <a:lnTo>
                  <a:pt x="3887" y="720"/>
                </a:lnTo>
                <a:lnTo>
                  <a:pt x="4442" y="551"/>
                </a:lnTo>
                <a:lnTo>
                  <a:pt x="5018" y="403"/>
                </a:lnTo>
                <a:lnTo>
                  <a:pt x="5656" y="275"/>
                </a:lnTo>
                <a:lnTo>
                  <a:pt x="6335" y="170"/>
                </a:lnTo>
                <a:lnTo>
                  <a:pt x="7075" y="85"/>
                </a:lnTo>
                <a:lnTo>
                  <a:pt x="7836" y="22"/>
                </a:lnTo>
                <a:lnTo>
                  <a:pt x="8679" y="0"/>
                </a:lnTo>
                <a:lnTo>
                  <a:pt x="9543" y="22"/>
                </a:lnTo>
                <a:lnTo>
                  <a:pt x="10489" y="64"/>
                </a:lnTo>
                <a:lnTo>
                  <a:pt x="11476" y="149"/>
                </a:lnTo>
                <a:lnTo>
                  <a:pt x="12505" y="255"/>
                </a:lnTo>
                <a:lnTo>
                  <a:pt x="13615" y="424"/>
                </a:lnTo>
                <a:lnTo>
                  <a:pt x="14767" y="657"/>
                </a:lnTo>
                <a:lnTo>
                  <a:pt x="15980" y="911"/>
                </a:lnTo>
                <a:lnTo>
                  <a:pt x="17276" y="1229"/>
                </a:lnTo>
                <a:lnTo>
                  <a:pt x="17276" y="1251"/>
                </a:lnTo>
                <a:lnTo>
                  <a:pt x="17276" y="1293"/>
                </a:lnTo>
                <a:lnTo>
                  <a:pt x="17276" y="1356"/>
                </a:lnTo>
                <a:lnTo>
                  <a:pt x="17276" y="1441"/>
                </a:lnTo>
                <a:lnTo>
                  <a:pt x="17276" y="1547"/>
                </a:lnTo>
                <a:lnTo>
                  <a:pt x="17276" y="1696"/>
                </a:lnTo>
                <a:lnTo>
                  <a:pt x="17276" y="1886"/>
                </a:ln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533400" y="322262"/>
            <a:ext cx="8610600" cy="1582738"/>
          </a:xfrm>
          <a:custGeom>
            <a:avLst/>
            <a:gdLst/>
            <a:ahLst/>
            <a:cxnLst>
              <a:cxn ang="0">
                <a:pos x="15096" y="1483"/>
              </a:cxn>
              <a:cxn ang="0">
                <a:pos x="12916" y="1017"/>
              </a:cxn>
              <a:cxn ang="0">
                <a:pos x="10921" y="699"/>
              </a:cxn>
              <a:cxn ang="0">
                <a:pos x="9132" y="551"/>
              </a:cxn>
              <a:cxn ang="0">
                <a:pos x="7528" y="509"/>
              </a:cxn>
              <a:cxn ang="0">
                <a:pos x="6109" y="593"/>
              </a:cxn>
              <a:cxn ang="0">
                <a:pos x="4874" y="762"/>
              </a:cxn>
              <a:cxn ang="0">
                <a:pos x="3785" y="996"/>
              </a:cxn>
              <a:cxn ang="0">
                <a:pos x="2859" y="1293"/>
              </a:cxn>
              <a:cxn ang="0">
                <a:pos x="2098" y="1610"/>
              </a:cxn>
              <a:cxn ang="0">
                <a:pos x="1440" y="1949"/>
              </a:cxn>
              <a:cxn ang="0">
                <a:pos x="947" y="2267"/>
              </a:cxn>
              <a:cxn ang="0">
                <a:pos x="556" y="2563"/>
              </a:cxn>
              <a:cxn ang="0">
                <a:pos x="267" y="2818"/>
              </a:cxn>
              <a:cxn ang="0">
                <a:pos x="83" y="3008"/>
              </a:cxn>
              <a:cxn ang="0">
                <a:pos x="0" y="3114"/>
              </a:cxn>
              <a:cxn ang="0">
                <a:pos x="0" y="3114"/>
              </a:cxn>
              <a:cxn ang="0">
                <a:pos x="83" y="2987"/>
              </a:cxn>
              <a:cxn ang="0">
                <a:pos x="247" y="2776"/>
              </a:cxn>
              <a:cxn ang="0">
                <a:pos x="515" y="2500"/>
              </a:cxn>
              <a:cxn ang="0">
                <a:pos x="885" y="2161"/>
              </a:cxn>
              <a:cxn ang="0">
                <a:pos x="1379" y="1780"/>
              </a:cxn>
              <a:cxn ang="0">
                <a:pos x="1995" y="1399"/>
              </a:cxn>
              <a:cxn ang="0">
                <a:pos x="2757" y="1017"/>
              </a:cxn>
              <a:cxn ang="0">
                <a:pos x="3661" y="678"/>
              </a:cxn>
              <a:cxn ang="0">
                <a:pos x="4731" y="381"/>
              </a:cxn>
              <a:cxn ang="0">
                <a:pos x="5985" y="170"/>
              </a:cxn>
              <a:cxn ang="0">
                <a:pos x="7404" y="42"/>
              </a:cxn>
              <a:cxn ang="0">
                <a:pos x="9009" y="22"/>
              </a:cxn>
              <a:cxn ang="0">
                <a:pos x="10818" y="127"/>
              </a:cxn>
              <a:cxn ang="0">
                <a:pos x="12834" y="403"/>
              </a:cxn>
              <a:cxn ang="0">
                <a:pos x="15075" y="868"/>
              </a:cxn>
              <a:cxn ang="0">
                <a:pos x="16289" y="1186"/>
              </a:cxn>
              <a:cxn ang="0">
                <a:pos x="16289" y="1271"/>
              </a:cxn>
              <a:cxn ang="0">
                <a:pos x="16289" y="1461"/>
              </a:cxn>
              <a:cxn ang="0">
                <a:pos x="16289" y="1780"/>
              </a:cxn>
            </a:cxnLst>
            <a:rect l="0" t="0" r="r" b="b"/>
            <a:pathLst>
              <a:path w="16289" h="3135">
                <a:moveTo>
                  <a:pt x="16289" y="1780"/>
                </a:moveTo>
                <a:lnTo>
                  <a:pt x="15096" y="1483"/>
                </a:lnTo>
                <a:lnTo>
                  <a:pt x="13985" y="1229"/>
                </a:lnTo>
                <a:lnTo>
                  <a:pt x="12916" y="1017"/>
                </a:lnTo>
                <a:lnTo>
                  <a:pt x="11888" y="826"/>
                </a:lnTo>
                <a:lnTo>
                  <a:pt x="10921" y="699"/>
                </a:lnTo>
                <a:lnTo>
                  <a:pt x="9996" y="615"/>
                </a:lnTo>
                <a:lnTo>
                  <a:pt x="9132" y="551"/>
                </a:lnTo>
                <a:lnTo>
                  <a:pt x="8309" y="509"/>
                </a:lnTo>
                <a:lnTo>
                  <a:pt x="7528" y="509"/>
                </a:lnTo>
                <a:lnTo>
                  <a:pt x="6808" y="551"/>
                </a:lnTo>
                <a:lnTo>
                  <a:pt x="6109" y="593"/>
                </a:lnTo>
                <a:lnTo>
                  <a:pt x="5471" y="678"/>
                </a:lnTo>
                <a:lnTo>
                  <a:pt x="4874" y="762"/>
                </a:lnTo>
                <a:lnTo>
                  <a:pt x="4319" y="868"/>
                </a:lnTo>
                <a:lnTo>
                  <a:pt x="3785" y="996"/>
                </a:lnTo>
                <a:lnTo>
                  <a:pt x="3312" y="1144"/>
                </a:lnTo>
                <a:lnTo>
                  <a:pt x="2859" y="1293"/>
                </a:lnTo>
                <a:lnTo>
                  <a:pt x="2468" y="1441"/>
                </a:lnTo>
                <a:lnTo>
                  <a:pt x="2098" y="1610"/>
                </a:lnTo>
                <a:lnTo>
                  <a:pt x="1748" y="1780"/>
                </a:lnTo>
                <a:lnTo>
                  <a:pt x="1440" y="1949"/>
                </a:lnTo>
                <a:lnTo>
                  <a:pt x="1172" y="2119"/>
                </a:lnTo>
                <a:lnTo>
                  <a:pt x="947" y="2267"/>
                </a:lnTo>
                <a:lnTo>
                  <a:pt x="720" y="2415"/>
                </a:lnTo>
                <a:lnTo>
                  <a:pt x="556" y="2563"/>
                </a:lnTo>
                <a:lnTo>
                  <a:pt x="391" y="2712"/>
                </a:lnTo>
                <a:lnTo>
                  <a:pt x="267" y="2818"/>
                </a:lnTo>
                <a:lnTo>
                  <a:pt x="165" y="2924"/>
                </a:lnTo>
                <a:lnTo>
                  <a:pt x="83" y="3008"/>
                </a:lnTo>
                <a:lnTo>
                  <a:pt x="41" y="3072"/>
                </a:lnTo>
                <a:lnTo>
                  <a:pt x="0" y="3114"/>
                </a:lnTo>
                <a:lnTo>
                  <a:pt x="0" y="3135"/>
                </a:lnTo>
                <a:lnTo>
                  <a:pt x="0" y="3114"/>
                </a:lnTo>
                <a:lnTo>
                  <a:pt x="21" y="3072"/>
                </a:lnTo>
                <a:lnTo>
                  <a:pt x="83" y="2987"/>
                </a:lnTo>
                <a:lnTo>
                  <a:pt x="144" y="2902"/>
                </a:lnTo>
                <a:lnTo>
                  <a:pt x="247" y="2776"/>
                </a:lnTo>
                <a:lnTo>
                  <a:pt x="370" y="2648"/>
                </a:lnTo>
                <a:lnTo>
                  <a:pt x="515" y="2500"/>
                </a:lnTo>
                <a:lnTo>
                  <a:pt x="679" y="2331"/>
                </a:lnTo>
                <a:lnTo>
                  <a:pt x="885" y="2161"/>
                </a:lnTo>
                <a:lnTo>
                  <a:pt x="1111" y="1970"/>
                </a:lnTo>
                <a:lnTo>
                  <a:pt x="1379" y="1780"/>
                </a:lnTo>
                <a:lnTo>
                  <a:pt x="1666" y="1589"/>
                </a:lnTo>
                <a:lnTo>
                  <a:pt x="1995" y="1399"/>
                </a:lnTo>
                <a:lnTo>
                  <a:pt x="2366" y="1207"/>
                </a:lnTo>
                <a:lnTo>
                  <a:pt x="2757" y="1017"/>
                </a:lnTo>
                <a:lnTo>
                  <a:pt x="3188" y="848"/>
                </a:lnTo>
                <a:lnTo>
                  <a:pt x="3661" y="678"/>
                </a:lnTo>
                <a:lnTo>
                  <a:pt x="4176" y="529"/>
                </a:lnTo>
                <a:lnTo>
                  <a:pt x="4731" y="381"/>
                </a:lnTo>
                <a:lnTo>
                  <a:pt x="5327" y="254"/>
                </a:lnTo>
                <a:lnTo>
                  <a:pt x="5985" y="170"/>
                </a:lnTo>
                <a:lnTo>
                  <a:pt x="6664" y="84"/>
                </a:lnTo>
                <a:lnTo>
                  <a:pt x="7404" y="42"/>
                </a:lnTo>
                <a:lnTo>
                  <a:pt x="8165" y="0"/>
                </a:lnTo>
                <a:lnTo>
                  <a:pt x="9009" y="22"/>
                </a:lnTo>
                <a:lnTo>
                  <a:pt x="9893" y="64"/>
                </a:lnTo>
                <a:lnTo>
                  <a:pt x="10818" y="127"/>
                </a:lnTo>
                <a:lnTo>
                  <a:pt x="11806" y="254"/>
                </a:lnTo>
                <a:lnTo>
                  <a:pt x="12834" y="403"/>
                </a:lnTo>
                <a:lnTo>
                  <a:pt x="13924" y="615"/>
                </a:lnTo>
                <a:lnTo>
                  <a:pt x="15075" y="868"/>
                </a:lnTo>
                <a:lnTo>
                  <a:pt x="16289" y="1165"/>
                </a:lnTo>
                <a:lnTo>
                  <a:pt x="16289" y="1186"/>
                </a:lnTo>
                <a:lnTo>
                  <a:pt x="16289" y="1229"/>
                </a:lnTo>
                <a:lnTo>
                  <a:pt x="16289" y="1271"/>
                </a:lnTo>
                <a:lnTo>
                  <a:pt x="16289" y="1355"/>
                </a:lnTo>
                <a:lnTo>
                  <a:pt x="16289" y="1461"/>
                </a:lnTo>
                <a:lnTo>
                  <a:pt x="16289" y="1610"/>
                </a:lnTo>
                <a:lnTo>
                  <a:pt x="16289" y="178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p:nvPr/>
        </p:nvSpPr>
        <p:spPr>
          <a:xfrm>
            <a:off x="-10274" y="4572000"/>
            <a:ext cx="9154274" cy="2310441"/>
          </a:xfrm>
          <a:custGeom>
            <a:avLst/>
            <a:gdLst>
              <a:gd name="connsiteX0" fmla="*/ 0 w 9154274"/>
              <a:gd name="connsiteY0" fmla="*/ 1202077 h 2476072"/>
              <a:gd name="connsiteX1" fmla="*/ 3996647 w 9154274"/>
              <a:gd name="connsiteY1" fmla="*/ 1890445 h 2476072"/>
              <a:gd name="connsiteX2" fmla="*/ 6832314 w 9154274"/>
              <a:gd name="connsiteY2" fmla="*/ 1510301 h 2476072"/>
              <a:gd name="connsiteX3" fmla="*/ 9154274 w 9154274"/>
              <a:gd name="connsiteY3" fmla="*/ 0 h 2476072"/>
              <a:gd name="connsiteX4" fmla="*/ 9154274 w 9154274"/>
              <a:gd name="connsiteY4" fmla="*/ 2476072 h 2476072"/>
              <a:gd name="connsiteX5" fmla="*/ 0 w 9154274"/>
              <a:gd name="connsiteY5" fmla="*/ 2455524 h 2476072"/>
              <a:gd name="connsiteX6" fmla="*/ 0 w 9154274"/>
              <a:gd name="connsiteY6" fmla="*/ 1202077 h 2476072"/>
              <a:gd name="connsiteX0" fmla="*/ 0 w 9154274"/>
              <a:gd name="connsiteY0" fmla="*/ 1202077 h 2476072"/>
              <a:gd name="connsiteX1" fmla="*/ 3996647 w 9154274"/>
              <a:gd name="connsiteY1" fmla="*/ 1890445 h 2476072"/>
              <a:gd name="connsiteX2" fmla="*/ 6832314 w 9154274"/>
              <a:gd name="connsiteY2" fmla="*/ 1510301 h 2476072"/>
              <a:gd name="connsiteX3" fmla="*/ 9154274 w 9154274"/>
              <a:gd name="connsiteY3" fmla="*/ 0 h 2476072"/>
              <a:gd name="connsiteX4" fmla="*/ 9154274 w 9154274"/>
              <a:gd name="connsiteY4" fmla="*/ 2476072 h 2476072"/>
              <a:gd name="connsiteX5" fmla="*/ 0 w 9154274"/>
              <a:gd name="connsiteY5" fmla="*/ 2455524 h 2476072"/>
              <a:gd name="connsiteX6" fmla="*/ 0 w 9154274"/>
              <a:gd name="connsiteY6" fmla="*/ 1202077 h 2476072"/>
              <a:gd name="connsiteX0" fmla="*/ 0 w 9154274"/>
              <a:gd name="connsiteY0" fmla="*/ 1202077 h 2476072"/>
              <a:gd name="connsiteX1" fmla="*/ 3996647 w 9154274"/>
              <a:gd name="connsiteY1" fmla="*/ 1890445 h 2476072"/>
              <a:gd name="connsiteX2" fmla="*/ 6832314 w 9154274"/>
              <a:gd name="connsiteY2" fmla="*/ 1510301 h 2476072"/>
              <a:gd name="connsiteX3" fmla="*/ 9154274 w 9154274"/>
              <a:gd name="connsiteY3" fmla="*/ 0 h 2476072"/>
              <a:gd name="connsiteX4" fmla="*/ 9154274 w 9154274"/>
              <a:gd name="connsiteY4" fmla="*/ 2476072 h 2476072"/>
              <a:gd name="connsiteX5" fmla="*/ 0 w 9154274"/>
              <a:gd name="connsiteY5" fmla="*/ 2455524 h 2476072"/>
              <a:gd name="connsiteX6" fmla="*/ 0 w 9154274"/>
              <a:gd name="connsiteY6" fmla="*/ 1202077 h 2476072"/>
              <a:gd name="connsiteX0" fmla="*/ 0 w 9154274"/>
              <a:gd name="connsiteY0" fmla="*/ 1202077 h 2476072"/>
              <a:gd name="connsiteX1" fmla="*/ 3996647 w 9154274"/>
              <a:gd name="connsiteY1" fmla="*/ 1890445 h 2476072"/>
              <a:gd name="connsiteX2" fmla="*/ 6832314 w 9154274"/>
              <a:gd name="connsiteY2" fmla="*/ 1510301 h 2476072"/>
              <a:gd name="connsiteX3" fmla="*/ 9154274 w 9154274"/>
              <a:gd name="connsiteY3" fmla="*/ 0 h 2476072"/>
              <a:gd name="connsiteX4" fmla="*/ 9154274 w 9154274"/>
              <a:gd name="connsiteY4" fmla="*/ 2476072 h 2476072"/>
              <a:gd name="connsiteX5" fmla="*/ 0 w 9154274"/>
              <a:gd name="connsiteY5" fmla="*/ 2455524 h 2476072"/>
              <a:gd name="connsiteX6" fmla="*/ 0 w 9154274"/>
              <a:gd name="connsiteY6"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12324 w 9166598"/>
              <a:gd name="connsiteY0" fmla="*/ 1202077 h 3995891"/>
              <a:gd name="connsiteX1" fmla="*/ 4008971 w 9166598"/>
              <a:gd name="connsiteY1" fmla="*/ 1890445 h 3995891"/>
              <a:gd name="connsiteX2" fmla="*/ 9166598 w 9166598"/>
              <a:gd name="connsiteY2" fmla="*/ 0 h 3995891"/>
              <a:gd name="connsiteX3" fmla="*/ 9166598 w 9166598"/>
              <a:gd name="connsiteY3" fmla="*/ 2476072 h 3995891"/>
              <a:gd name="connsiteX4" fmla="*/ 12324 w 9166598"/>
              <a:gd name="connsiteY4" fmla="*/ 2455524 h 3995891"/>
              <a:gd name="connsiteX5" fmla="*/ 12324 w 9166598"/>
              <a:gd name="connsiteY5" fmla="*/ 1202077 h 3995891"/>
              <a:gd name="connsiteX0" fmla="*/ 12324 w 9166598"/>
              <a:gd name="connsiteY0" fmla="*/ 1202077 h 3995891"/>
              <a:gd name="connsiteX1" fmla="*/ 4008971 w 9166598"/>
              <a:gd name="connsiteY1" fmla="*/ 1890445 h 3995891"/>
              <a:gd name="connsiteX2" fmla="*/ 9166598 w 9166598"/>
              <a:gd name="connsiteY2" fmla="*/ 0 h 3995891"/>
              <a:gd name="connsiteX3" fmla="*/ 9166598 w 9166598"/>
              <a:gd name="connsiteY3" fmla="*/ 2476072 h 3995891"/>
              <a:gd name="connsiteX4" fmla="*/ 12324 w 9166598"/>
              <a:gd name="connsiteY4" fmla="*/ 2455524 h 3995891"/>
              <a:gd name="connsiteX5" fmla="*/ 12324 w 9166598"/>
              <a:gd name="connsiteY5" fmla="*/ 1202077 h 3995891"/>
              <a:gd name="connsiteX0" fmla="*/ 12324 w 9166598"/>
              <a:gd name="connsiteY0" fmla="*/ 1202077 h 3995891"/>
              <a:gd name="connsiteX1" fmla="*/ 4008971 w 9166598"/>
              <a:gd name="connsiteY1" fmla="*/ 1890445 h 3995891"/>
              <a:gd name="connsiteX2" fmla="*/ 9166598 w 9166598"/>
              <a:gd name="connsiteY2" fmla="*/ 0 h 3995891"/>
              <a:gd name="connsiteX3" fmla="*/ 9166598 w 9166598"/>
              <a:gd name="connsiteY3" fmla="*/ 2476072 h 3995891"/>
              <a:gd name="connsiteX4" fmla="*/ 12324 w 9166598"/>
              <a:gd name="connsiteY4" fmla="*/ 2455524 h 3995891"/>
              <a:gd name="connsiteX5" fmla="*/ 12324 w 9166598"/>
              <a:gd name="connsiteY5" fmla="*/ 1202077 h 3995891"/>
              <a:gd name="connsiteX0" fmla="*/ 0 w 9154274"/>
              <a:gd name="connsiteY0" fmla="*/ 1202077 h 3049861"/>
              <a:gd name="connsiteX1" fmla="*/ 3996647 w 9154274"/>
              <a:gd name="connsiteY1" fmla="*/ 1890445 h 3049861"/>
              <a:gd name="connsiteX2" fmla="*/ 9154274 w 9154274"/>
              <a:gd name="connsiteY2" fmla="*/ 0 h 3049861"/>
              <a:gd name="connsiteX3" fmla="*/ 9154274 w 9154274"/>
              <a:gd name="connsiteY3" fmla="*/ 2476072 h 3049861"/>
              <a:gd name="connsiteX4" fmla="*/ 0 w 9154274"/>
              <a:gd name="connsiteY4" fmla="*/ 2455524 h 3049861"/>
              <a:gd name="connsiteX5" fmla="*/ 0 w 9154274"/>
              <a:gd name="connsiteY5" fmla="*/ 1202077 h 3049861"/>
              <a:gd name="connsiteX0" fmla="*/ 0 w 9154274"/>
              <a:gd name="connsiteY0" fmla="*/ 1202077 h 3049861"/>
              <a:gd name="connsiteX1" fmla="*/ 3996647 w 9154274"/>
              <a:gd name="connsiteY1" fmla="*/ 1890445 h 3049861"/>
              <a:gd name="connsiteX2" fmla="*/ 9154274 w 9154274"/>
              <a:gd name="connsiteY2" fmla="*/ 0 h 3049861"/>
              <a:gd name="connsiteX3" fmla="*/ 9154274 w 9154274"/>
              <a:gd name="connsiteY3" fmla="*/ 2476072 h 3049861"/>
              <a:gd name="connsiteX4" fmla="*/ 0 w 9154274"/>
              <a:gd name="connsiteY4" fmla="*/ 2455524 h 3049861"/>
              <a:gd name="connsiteX5" fmla="*/ 0 w 9154274"/>
              <a:gd name="connsiteY5" fmla="*/ 1202077 h 3049861"/>
              <a:gd name="connsiteX0" fmla="*/ 0 w 9154274"/>
              <a:gd name="connsiteY0" fmla="*/ 1202077 h 2885326"/>
              <a:gd name="connsiteX1" fmla="*/ 3996647 w 9154274"/>
              <a:gd name="connsiteY1" fmla="*/ 1890445 h 2885326"/>
              <a:gd name="connsiteX2" fmla="*/ 9154274 w 9154274"/>
              <a:gd name="connsiteY2" fmla="*/ 0 h 2885326"/>
              <a:gd name="connsiteX3" fmla="*/ 9154274 w 9154274"/>
              <a:gd name="connsiteY3" fmla="*/ 2476072 h 2885326"/>
              <a:gd name="connsiteX4" fmla="*/ 0 w 9154274"/>
              <a:gd name="connsiteY4" fmla="*/ 2455524 h 2885326"/>
              <a:gd name="connsiteX5" fmla="*/ 0 w 9154274"/>
              <a:gd name="connsiteY5" fmla="*/ 1202077 h 2885326"/>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4274" h="2476072">
                <a:moveTo>
                  <a:pt x="0" y="1202077"/>
                </a:moveTo>
                <a:cubicBezTo>
                  <a:pt x="875016" y="1451225"/>
                  <a:pt x="2273156" y="1880171"/>
                  <a:pt x="3996647" y="1890445"/>
                </a:cubicBezTo>
                <a:cubicBezTo>
                  <a:pt x="7798941" y="1960652"/>
                  <a:pt x="8793822" y="505146"/>
                  <a:pt x="9154274" y="0"/>
                </a:cubicBezTo>
                <a:lnTo>
                  <a:pt x="9154274" y="2476072"/>
                </a:lnTo>
                <a:lnTo>
                  <a:pt x="0" y="2455524"/>
                </a:lnTo>
                <a:cubicBezTo>
                  <a:pt x="3425" y="2027434"/>
                  <a:pt x="6849" y="1599344"/>
                  <a:pt x="0" y="1202077"/>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p:cNvSpPr>
          <p:nvPr/>
        </p:nvSpPr>
        <p:spPr bwMode="auto">
          <a:xfrm flipV="1">
            <a:off x="0" y="4114800"/>
            <a:ext cx="8991600" cy="3810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p:cNvSpPr>
          <p:nvPr/>
        </p:nvSpPr>
        <p:spPr bwMode="auto">
          <a:xfrm flipV="1">
            <a:off x="0" y="4571999"/>
            <a:ext cx="9144000" cy="3251199"/>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3/9/2014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3/9/2014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3/9/2014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3048000"/>
            <a:ext cx="4495800" cy="1470025"/>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81000" y="4343400"/>
            <a:ext cx="4495800" cy="1752600"/>
          </a:xfrm>
        </p:spPr>
        <p:txBody>
          <a:bodyPr/>
          <a:lstStyle>
            <a:lvl1pPr marL="0" indent="0">
              <a:buFontTx/>
              <a:buNone/>
              <a:defRPr sz="2800"/>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F5B18C25-F65F-43A7-B3A3-936099E3693B}"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C88B2977-F98A-4E88-A0FC-B57346B52344}" type="slidenum">
              <a:rPr lang="id-ID" smtClean="0"/>
              <a:pPr/>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C9EFD0F1-5A1C-49F0-BEA9-3319FCD59D9A}" type="datetimeFigureOut">
              <a:rPr lang="id-ID" smtClean="0"/>
              <a:pPr/>
              <a:t>09/03/2014</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C88B2977-F98A-4E88-A0FC-B57346B52344}" type="slidenum">
              <a:rPr lang="id-ID" smtClean="0"/>
              <a:pPr/>
              <a:t>‹#›</a:t>
            </a:fld>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9625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4623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C88B2977-F98A-4E88-A0FC-B57346B52344}" type="slidenum">
              <a:rPr lang="id-ID" smtClean="0"/>
              <a:pPr/>
              <a:t>‹#›</a:t>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C88B2977-F98A-4E88-A0FC-B57346B52344}" type="slidenum">
              <a:rPr lang="id-ID" smtClean="0"/>
              <a:pPr/>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2784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2784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62400" y="1535113"/>
            <a:ext cx="3279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62400" y="2174875"/>
            <a:ext cx="3279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id-ID"/>
          </a:p>
        </p:txBody>
      </p:sp>
      <p:sp>
        <p:nvSpPr>
          <p:cNvPr id="9" name="Slide Number Placeholder 8"/>
          <p:cNvSpPr>
            <a:spLocks noGrp="1"/>
          </p:cNvSpPr>
          <p:nvPr>
            <p:ph type="sldNum" sz="quarter" idx="12"/>
          </p:nvPr>
        </p:nvSpPr>
        <p:spPr/>
        <p:txBody>
          <a:bodyPr/>
          <a:lstStyle>
            <a:lvl1pPr>
              <a:defRPr/>
            </a:lvl1pPr>
          </a:lstStyle>
          <a:p>
            <a:fld id="{C88B2977-F98A-4E88-A0FC-B57346B52344}" type="slidenum">
              <a:rPr lang="id-ID" smtClean="0"/>
              <a:pPr/>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id-ID"/>
          </a:p>
        </p:txBody>
      </p:sp>
      <p:sp>
        <p:nvSpPr>
          <p:cNvPr id="5" name="Slide Number Placeholder 4"/>
          <p:cNvSpPr>
            <a:spLocks noGrp="1"/>
          </p:cNvSpPr>
          <p:nvPr>
            <p:ph type="sldNum" sz="quarter" idx="12"/>
          </p:nvPr>
        </p:nvSpPr>
        <p:spPr/>
        <p:txBody>
          <a:bodyPr/>
          <a:lstStyle>
            <a:lvl1pPr>
              <a:defRPr/>
            </a:lvl1pPr>
          </a:lstStyle>
          <a:p>
            <a:fld id="{C88B2977-F98A-4E88-A0FC-B57346B52344}"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EFD0F1-5A1C-49F0-BEA9-3319FCD59D9A}" type="datetimeFigureOut">
              <a:rPr lang="id-ID" smtClean="0"/>
              <a:pPr/>
              <a:t>09/03/2014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88B2977-F98A-4E88-A0FC-B57346B52344}" type="slidenum">
              <a:rPr lang="id-ID" smtClean="0"/>
              <a:pPr/>
              <a:t>‹#›</a:t>
            </a:fld>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id-ID"/>
          </a:p>
        </p:txBody>
      </p:sp>
      <p:sp>
        <p:nvSpPr>
          <p:cNvPr id="4" name="Slide Number Placeholder 3"/>
          <p:cNvSpPr>
            <a:spLocks noGrp="1"/>
          </p:cNvSpPr>
          <p:nvPr>
            <p:ph type="sldNum" sz="quarter" idx="12"/>
          </p:nvPr>
        </p:nvSpPr>
        <p:spPr/>
        <p:txBody>
          <a:bodyPr/>
          <a:lstStyle>
            <a:lvl1pPr>
              <a:defRPr/>
            </a:lvl1pPr>
          </a:lstStyle>
          <a:p>
            <a:fld id="{C88B2977-F98A-4E88-A0FC-B57346B52344}" type="slidenum">
              <a:rPr lang="id-ID" smtClean="0"/>
              <a:pPr/>
              <a:t>‹#›</a:t>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3740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C88B2977-F98A-4E88-A0FC-B57346B52344}" type="slidenum">
              <a:rPr lang="id-ID" smtClean="0"/>
              <a:pPr/>
              <a:t>‹#›</a:t>
            </a:fld>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44926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66800"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066800" y="5059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C88B2977-F98A-4E88-A0FC-B57346B52344}" type="slidenum">
              <a:rPr lang="id-ID" smtClean="0"/>
              <a:pPr/>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C88B2977-F98A-4E88-A0FC-B57346B52344}" type="slidenum">
              <a:rPr lang="id-ID" smtClean="0"/>
              <a:pPr/>
              <a:t>‹#›</a:t>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9"/>
            <a:ext cx="914400" cy="5135562"/>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5410200" cy="5135562"/>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C88B2977-F98A-4E88-A0FC-B57346B52344}" type="slidenum">
              <a:rPr lang="id-ID" smtClean="0"/>
              <a:pPr/>
              <a:t>‹#›</a:t>
            </a:fld>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id-ID"/>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C88B2977-F98A-4E88-A0FC-B57346B52344}"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EFD0F1-5A1C-49F0-BEA9-3319FCD59D9A}" type="datetimeFigureOut">
              <a:rPr lang="id-ID" smtClean="0"/>
              <a:pPr/>
              <a:t>09/03/2014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88B2977-F98A-4E88-A0FC-B57346B52344}"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EFD0F1-5A1C-49F0-BEA9-3319FCD59D9A}" type="datetimeFigureOut">
              <a:rPr lang="id-ID" smtClean="0"/>
              <a:pPr/>
              <a:t>09/03/2014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88B2977-F98A-4E88-A0FC-B57346B52344}"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EFD0F1-5A1C-49F0-BEA9-3319FCD59D9A}" type="datetimeFigureOut">
              <a:rPr lang="id-ID" smtClean="0"/>
              <a:pPr/>
              <a:t>09/03/2014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88B2977-F98A-4E88-A0FC-B57346B52344}"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FD0F1-5A1C-49F0-BEA9-3319FCD59D9A}" type="datetimeFigureOut">
              <a:rPr lang="id-ID" smtClean="0"/>
              <a:pPr/>
              <a:t>09/03/2014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88B2977-F98A-4E88-A0FC-B57346B52344}"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FD0F1-5A1C-49F0-BEA9-3319FCD59D9A}" type="datetimeFigureOut">
              <a:rPr lang="id-ID" smtClean="0"/>
              <a:pPr/>
              <a:t>09/03/2014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88B2977-F98A-4E88-A0FC-B57346B52344}"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FD0F1-5A1C-49F0-BEA9-3319FCD59D9A}" type="datetimeFigureOut">
              <a:rPr lang="id-ID" smtClean="0"/>
              <a:pPr/>
              <a:t>09/03/2014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88B2977-F98A-4E88-A0FC-B57346B52344}"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FD0F1-5A1C-49F0-BEA9-3319FCD59D9A}" type="datetimeFigureOut">
              <a:rPr lang="id-ID" smtClean="0"/>
              <a:pPr/>
              <a:t>09/03/2014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B2977-F98A-4E88-A0FC-B57346B52344}"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600" kern="1200">
          <a:solidFill>
            <a:schemeClr val="accent3">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5">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5">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5">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5">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5">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F2618-C234-4528-BB60-72360CB0937F}" type="datetimeFigureOut">
              <a:rPr lang="en-US" smtClean="0"/>
              <a:pPr/>
              <a:t>3/9/2014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9FB6-8607-469E-84BB-4E9214D062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6858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447801"/>
            <a:ext cx="68580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9EFD0F1-5A1C-49F0-BEA9-3319FCD59D9A}" type="datetimeFigureOut">
              <a:rPr lang="id-ID" smtClean="0"/>
              <a:pPr/>
              <a:t>09/03/2014</a:t>
            </a:fld>
            <a:endParaRPr lang="id-ID"/>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d-ID"/>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88B2977-F98A-4E88-A0FC-B57346B52344}"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txStyles>
    <p:titleStyle>
      <a:lvl1pPr algn="l" rtl="0" eaLnBrk="1" fontAlgn="base" hangingPunct="1">
        <a:spcBef>
          <a:spcPct val="0"/>
        </a:spcBef>
        <a:spcAft>
          <a:spcPct val="0"/>
        </a:spcAft>
        <a:defRPr sz="4400" b="0" i="0">
          <a:solidFill>
            <a:schemeClr val="accent2">
              <a:lumMod val="75000"/>
            </a:schemeClr>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accent2">
              <a:lumMod val="50000"/>
            </a:schemeClr>
          </a:solidFill>
          <a:latin typeface="Calibri" pitchFamily="34" charset="0"/>
          <a:ea typeface="+mn-ea"/>
          <a:cs typeface="+mn-cs"/>
        </a:defRPr>
      </a:lvl1pPr>
      <a:lvl2pPr marL="742950" indent="-285750" algn="l" rtl="0" eaLnBrk="1" fontAlgn="base" hangingPunct="1">
        <a:spcBef>
          <a:spcPct val="20000"/>
        </a:spcBef>
        <a:spcAft>
          <a:spcPct val="0"/>
        </a:spcAft>
        <a:buChar char="–"/>
        <a:defRPr sz="2800">
          <a:solidFill>
            <a:schemeClr val="accent2">
              <a:lumMod val="50000"/>
            </a:schemeClr>
          </a:solidFill>
          <a:latin typeface="Calibri" pitchFamily="34" charset="0"/>
        </a:defRPr>
      </a:lvl2pPr>
      <a:lvl3pPr marL="1143000" indent="-228600" algn="l" rtl="0" eaLnBrk="1" fontAlgn="base" hangingPunct="1">
        <a:spcBef>
          <a:spcPct val="20000"/>
        </a:spcBef>
        <a:spcAft>
          <a:spcPct val="0"/>
        </a:spcAft>
        <a:buChar char="•"/>
        <a:defRPr sz="2400">
          <a:solidFill>
            <a:schemeClr val="accent2">
              <a:lumMod val="50000"/>
            </a:schemeClr>
          </a:solidFill>
          <a:latin typeface="Calibri" pitchFamily="34" charset="0"/>
        </a:defRPr>
      </a:lvl3pPr>
      <a:lvl4pPr marL="1600200" indent="-228600" algn="l" rtl="0" eaLnBrk="1" fontAlgn="base" hangingPunct="1">
        <a:spcBef>
          <a:spcPct val="20000"/>
        </a:spcBef>
        <a:spcAft>
          <a:spcPct val="0"/>
        </a:spcAft>
        <a:buChar char="–"/>
        <a:defRPr sz="2000">
          <a:solidFill>
            <a:schemeClr val="accent2">
              <a:lumMod val="50000"/>
            </a:schemeClr>
          </a:solidFill>
          <a:latin typeface="Calibri" pitchFamily="34" charset="0"/>
        </a:defRPr>
      </a:lvl4pPr>
      <a:lvl5pPr marL="2057400" indent="-228600" algn="l" rtl="0" eaLnBrk="1" fontAlgn="base" hangingPunct="1">
        <a:spcBef>
          <a:spcPct val="20000"/>
        </a:spcBef>
        <a:spcAft>
          <a:spcPct val="0"/>
        </a:spcAft>
        <a:buChar char="»"/>
        <a:defRPr sz="2000">
          <a:solidFill>
            <a:schemeClr val="accent2">
              <a:lumMod val="50000"/>
            </a:schemeClr>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hyperlink" Target="http://www.pajak.go.id/" TargetMode="Externa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hyperlink" Target="http://www.pajak.go.id/"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714488"/>
          </a:xfrm>
        </p:spPr>
        <p:txBody>
          <a:bodyPr/>
          <a:lstStyle/>
          <a:p>
            <a:pPr algn="ctr"/>
            <a:r>
              <a:rPr lang="id-ID" sz="3200" dirty="0" smtClean="0">
                <a:solidFill>
                  <a:srgbClr val="C00000"/>
                </a:solidFill>
                <a:latin typeface="Bodoni MT Black" pitchFamily="18" charset="0"/>
              </a:rPr>
              <a:t>Topik-Topik Lanjutan Sistem Informasi</a:t>
            </a:r>
            <a:r>
              <a:rPr lang="id-ID" dirty="0" smtClean="0">
                <a:solidFill>
                  <a:srgbClr val="C00000"/>
                </a:solidFill>
                <a:latin typeface="Bodoni MT Black" pitchFamily="18" charset="0"/>
              </a:rPr>
              <a:t/>
            </a:r>
            <a:br>
              <a:rPr lang="id-ID" dirty="0" smtClean="0">
                <a:solidFill>
                  <a:srgbClr val="C00000"/>
                </a:solidFill>
                <a:latin typeface="Bodoni MT Black" pitchFamily="18" charset="0"/>
              </a:rPr>
            </a:br>
            <a:r>
              <a:rPr lang="id-ID" sz="4000" dirty="0" smtClean="0">
                <a:solidFill>
                  <a:srgbClr val="C00000"/>
                </a:solidFill>
                <a:latin typeface="Bodoni MT Black" pitchFamily="18" charset="0"/>
              </a:rPr>
              <a:t>E-Government : E-Pajak</a:t>
            </a:r>
            <a:endParaRPr lang="id-ID" dirty="0">
              <a:solidFill>
                <a:srgbClr val="C00000"/>
              </a:solidFill>
              <a:latin typeface="Bodoni MT Black" pitchFamily="18" charset="0"/>
            </a:endParaRPr>
          </a:p>
        </p:txBody>
      </p:sp>
      <p:sp>
        <p:nvSpPr>
          <p:cNvPr id="3" name="Subtitle 2"/>
          <p:cNvSpPr>
            <a:spLocks noGrp="1"/>
          </p:cNvSpPr>
          <p:nvPr>
            <p:ph type="subTitle" idx="1"/>
          </p:nvPr>
        </p:nvSpPr>
        <p:spPr>
          <a:xfrm>
            <a:off x="0" y="2071678"/>
            <a:ext cx="7000892" cy="4786322"/>
          </a:xfrm>
        </p:spPr>
        <p:txBody>
          <a:bodyPr>
            <a:normAutofit lnSpcReduction="10000"/>
          </a:bodyPr>
          <a:lstStyle/>
          <a:p>
            <a:r>
              <a:rPr lang="id-ID" sz="2800" dirty="0" smtClean="0">
                <a:solidFill>
                  <a:srgbClr val="FF0000"/>
                </a:solidFill>
                <a:latin typeface="Century Gothic" pitchFamily="34" charset="0"/>
              </a:rPr>
              <a:t>Donny </a:t>
            </a:r>
            <a:r>
              <a:rPr lang="id-ID" sz="2800" dirty="0" smtClean="0">
                <a:solidFill>
                  <a:srgbClr val="FF0000"/>
                </a:solidFill>
                <a:latin typeface="Century Gothic" pitchFamily="34" charset="0"/>
              </a:rPr>
              <a:t>Prasetyo</a:t>
            </a:r>
            <a:endParaRPr lang="id-ID" dirty="0" smtClean="0">
              <a:solidFill>
                <a:srgbClr val="FF0000"/>
              </a:solidFill>
              <a:latin typeface="Century Gothic" pitchFamily="34" charset="0"/>
            </a:endParaRPr>
          </a:p>
          <a:p>
            <a:r>
              <a:rPr lang="id-ID" sz="2800" dirty="0" smtClean="0">
                <a:solidFill>
                  <a:srgbClr val="FF0000"/>
                </a:solidFill>
                <a:latin typeface="Century Gothic" pitchFamily="34" charset="0"/>
              </a:rPr>
              <a:t>1501187136</a:t>
            </a:r>
            <a:endParaRPr lang="id-ID" sz="2800" dirty="0" smtClean="0">
              <a:solidFill>
                <a:srgbClr val="FF0000"/>
              </a:solidFill>
              <a:latin typeface="Century Gothic" pitchFamily="34" charset="0"/>
            </a:endParaRPr>
          </a:p>
          <a:p>
            <a:r>
              <a:rPr lang="id-ID" sz="2800" dirty="0" smtClean="0">
                <a:solidFill>
                  <a:srgbClr val="FF0000"/>
                </a:solidFill>
                <a:latin typeface="Century Gothic" pitchFamily="34" charset="0"/>
              </a:rPr>
              <a:t>Monica </a:t>
            </a:r>
            <a:r>
              <a:rPr lang="id-ID" sz="2800" dirty="0" smtClean="0">
                <a:solidFill>
                  <a:srgbClr val="FF0000"/>
                </a:solidFill>
                <a:latin typeface="Century Gothic" pitchFamily="34" charset="0"/>
              </a:rPr>
              <a:t>Julyend</a:t>
            </a:r>
            <a:endParaRPr lang="id-ID" dirty="0" smtClean="0">
              <a:solidFill>
                <a:srgbClr val="FF0000"/>
              </a:solidFill>
              <a:latin typeface="Century Gothic" pitchFamily="34" charset="0"/>
            </a:endParaRPr>
          </a:p>
          <a:p>
            <a:r>
              <a:rPr lang="id-ID" sz="2800" dirty="0" smtClean="0">
                <a:solidFill>
                  <a:srgbClr val="FF0000"/>
                </a:solidFill>
                <a:latin typeface="Century Gothic" pitchFamily="34" charset="0"/>
              </a:rPr>
              <a:t>1501188933</a:t>
            </a:r>
            <a:endParaRPr lang="id-ID" sz="2800" dirty="0" smtClean="0">
              <a:solidFill>
                <a:srgbClr val="FF0000"/>
              </a:solidFill>
              <a:latin typeface="Century Gothic" pitchFamily="34" charset="0"/>
            </a:endParaRPr>
          </a:p>
          <a:p>
            <a:r>
              <a:rPr lang="id-ID" sz="2800" dirty="0" smtClean="0">
                <a:solidFill>
                  <a:srgbClr val="FF0000"/>
                </a:solidFill>
                <a:latin typeface="Century Gothic" pitchFamily="34" charset="0"/>
              </a:rPr>
              <a:t>Yosi Riska </a:t>
            </a:r>
            <a:r>
              <a:rPr lang="id-ID" sz="2800" dirty="0" smtClean="0">
                <a:solidFill>
                  <a:srgbClr val="FF0000"/>
                </a:solidFill>
                <a:latin typeface="Century Gothic" pitchFamily="34" charset="0"/>
              </a:rPr>
              <a:t>Pratiwi</a:t>
            </a:r>
          </a:p>
          <a:p>
            <a:r>
              <a:rPr lang="id-ID" sz="2800" dirty="0" smtClean="0">
                <a:solidFill>
                  <a:srgbClr val="FF0000"/>
                </a:solidFill>
                <a:latin typeface="Century Gothic" pitchFamily="34" charset="0"/>
              </a:rPr>
              <a:t>1501204501</a:t>
            </a:r>
            <a:endParaRPr lang="id-ID" sz="2800" dirty="0" smtClean="0">
              <a:solidFill>
                <a:srgbClr val="FF0000"/>
              </a:solidFill>
              <a:latin typeface="Century Gothic" pitchFamily="34" charset="0"/>
            </a:endParaRPr>
          </a:p>
          <a:p>
            <a:r>
              <a:rPr lang="id-ID" sz="2800" dirty="0" smtClean="0">
                <a:solidFill>
                  <a:srgbClr val="FF0000"/>
                </a:solidFill>
                <a:latin typeface="Century Gothic" pitchFamily="34" charset="0"/>
              </a:rPr>
              <a:t>Amelia </a:t>
            </a:r>
            <a:r>
              <a:rPr lang="id-ID" sz="2800" dirty="0" smtClean="0">
                <a:solidFill>
                  <a:srgbClr val="FF0000"/>
                </a:solidFill>
                <a:latin typeface="Century Gothic" pitchFamily="34" charset="0"/>
              </a:rPr>
              <a:t>Chenthia </a:t>
            </a:r>
            <a:r>
              <a:rPr lang="id-ID" sz="2800" dirty="0" smtClean="0">
                <a:solidFill>
                  <a:srgbClr val="FF0000"/>
                </a:solidFill>
                <a:latin typeface="Century Gothic" pitchFamily="34" charset="0"/>
              </a:rPr>
              <a:t>Dewi</a:t>
            </a:r>
          </a:p>
          <a:p>
            <a:r>
              <a:rPr lang="id-ID" sz="2800" dirty="0" smtClean="0">
                <a:solidFill>
                  <a:srgbClr val="FF0000"/>
                </a:solidFill>
                <a:latin typeface="Century Gothic" pitchFamily="34" charset="0"/>
              </a:rPr>
              <a:t>1501206444</a:t>
            </a:r>
            <a:endParaRPr lang="id-ID" sz="2800" dirty="0" smtClean="0">
              <a:solidFill>
                <a:srgbClr val="FF0000"/>
              </a:solidFill>
              <a:latin typeface="Century Gothic" pitchFamily="34" charset="0"/>
            </a:endParaRPr>
          </a:p>
          <a:p>
            <a:r>
              <a:rPr lang="id-ID" sz="2800" dirty="0" smtClean="0">
                <a:solidFill>
                  <a:srgbClr val="FF0000"/>
                </a:solidFill>
                <a:latin typeface="Century Gothic" pitchFamily="34" charset="0"/>
              </a:rPr>
              <a:t>Muhammad </a:t>
            </a:r>
            <a:r>
              <a:rPr lang="id-ID" sz="2800" dirty="0" smtClean="0">
                <a:solidFill>
                  <a:srgbClr val="FF0000"/>
                </a:solidFill>
                <a:latin typeface="Century Gothic" pitchFamily="34" charset="0"/>
              </a:rPr>
              <a:t>Diownri</a:t>
            </a:r>
          </a:p>
          <a:p>
            <a:r>
              <a:rPr lang="id-ID" sz="2800" dirty="0" smtClean="0">
                <a:solidFill>
                  <a:srgbClr val="FF0000"/>
                </a:solidFill>
                <a:latin typeface="Century Gothic" pitchFamily="34" charset="0"/>
              </a:rPr>
              <a:t>1501209206</a:t>
            </a:r>
            <a:endParaRPr lang="id-ID" sz="2800" dirty="0">
              <a:solidFill>
                <a:srgbClr val="FF0000"/>
              </a:solidFill>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00174"/>
          </a:xfrm>
        </p:spPr>
        <p:txBody>
          <a:bodyPr/>
          <a:lstStyle/>
          <a:p>
            <a:r>
              <a:rPr lang="id-ID" sz="4000" dirty="0" smtClean="0">
                <a:latin typeface="Bodoni MT Black" pitchFamily="18" charset="0"/>
              </a:rPr>
              <a:t>Pengertian e-SPT</a:t>
            </a:r>
            <a:endParaRPr lang="id-ID" sz="4000" dirty="0">
              <a:latin typeface="Bodoni MT Black" pitchFamily="18" charset="0"/>
            </a:endParaRPr>
          </a:p>
        </p:txBody>
      </p:sp>
      <p:sp>
        <p:nvSpPr>
          <p:cNvPr id="3" name="Content Placeholder 2"/>
          <p:cNvSpPr>
            <a:spLocks noGrp="1"/>
          </p:cNvSpPr>
          <p:nvPr>
            <p:ph idx="1"/>
          </p:nvPr>
        </p:nvSpPr>
        <p:spPr>
          <a:xfrm>
            <a:off x="0" y="1722435"/>
            <a:ext cx="9144000" cy="5135565"/>
          </a:xfrm>
        </p:spPr>
        <p:txBody>
          <a:bodyPr/>
          <a:lstStyle/>
          <a:p>
            <a:pPr>
              <a:buNone/>
            </a:pPr>
            <a:r>
              <a:rPr lang="id-ID" dirty="0" smtClean="0">
                <a:latin typeface="Century Gothic" pitchFamily="34" charset="0"/>
              </a:rPr>
              <a:t>	Aplikasi yang dibuat oleh direktorat jenderal pajak untuk digunakan oleh wajib pajak untuk kemudahan dalam menyampaikan SPT(setoran pajak tahunan). </a:t>
            </a:r>
          </a:p>
          <a:p>
            <a:pPr>
              <a:buNone/>
            </a:pPr>
            <a:endParaRPr lang="id-ID" dirty="0">
              <a:latin typeface="Century Gothic"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5859"/>
          </a:xfrm>
        </p:spPr>
        <p:txBody>
          <a:bodyPr/>
          <a:lstStyle/>
          <a:p>
            <a:r>
              <a:rPr lang="id-ID" sz="4000" dirty="0" smtClean="0">
                <a:latin typeface="Bodoni MT Black" pitchFamily="18" charset="0"/>
              </a:rPr>
              <a:t>Kelebihan e-SPT</a:t>
            </a:r>
            <a:endParaRPr lang="id-ID" sz="4000" dirty="0">
              <a:latin typeface="Bodoni MT Black" pitchFamily="18" charset="0"/>
            </a:endParaRPr>
          </a:p>
        </p:txBody>
      </p:sp>
      <p:sp>
        <p:nvSpPr>
          <p:cNvPr id="3" name="Content Placeholder 2"/>
          <p:cNvSpPr>
            <a:spLocks noGrp="1"/>
          </p:cNvSpPr>
          <p:nvPr>
            <p:ph idx="1"/>
          </p:nvPr>
        </p:nvSpPr>
        <p:spPr>
          <a:xfrm>
            <a:off x="0" y="1722435"/>
            <a:ext cx="9144000" cy="5135565"/>
          </a:xfrm>
        </p:spPr>
        <p:txBody>
          <a:bodyPr>
            <a:normAutofit/>
          </a:bodyPr>
          <a:lstStyle/>
          <a:p>
            <a:pPr>
              <a:buFont typeface="Wingdings" pitchFamily="2" charset="2"/>
              <a:buChar char="ü"/>
              <a:tabLst>
                <a:tab pos="365125" algn="l"/>
              </a:tabLst>
            </a:pPr>
            <a:r>
              <a:rPr lang="id-ID" sz="2800" dirty="0" smtClean="0">
                <a:latin typeface="Century Gothic" pitchFamily="34" charset="0"/>
              </a:rPr>
              <a:t> Penyampaian SPT dapat dilakukan secara cepat dan aman, karena lampiran dalam bentuk media CD/disket</a:t>
            </a:r>
          </a:p>
          <a:p>
            <a:pPr>
              <a:buFont typeface="Wingdings" pitchFamily="2" charset="2"/>
              <a:buChar char="ü"/>
            </a:pPr>
            <a:r>
              <a:rPr lang="id-ID" sz="2800" dirty="0" smtClean="0">
                <a:latin typeface="Century Gothic" pitchFamily="34" charset="0"/>
              </a:rPr>
              <a:t> Data perpajakan terorganisir dengan baik</a:t>
            </a:r>
          </a:p>
          <a:p>
            <a:pPr>
              <a:buFont typeface="Wingdings" pitchFamily="2" charset="2"/>
              <a:buChar char="ü"/>
            </a:pPr>
            <a:r>
              <a:rPr lang="id-ID" sz="2800" dirty="0" smtClean="0">
                <a:latin typeface="Century Gothic" pitchFamily="34" charset="0"/>
              </a:rPr>
              <a:t> Sistem aplikasi e-SPT mengorganisasikan data  perpajakan perusahaan dengan baik dan sistematis</a:t>
            </a:r>
          </a:p>
          <a:p>
            <a:pPr>
              <a:buFont typeface="Wingdings" pitchFamily="2" charset="2"/>
              <a:buChar char="ü"/>
            </a:pPr>
            <a:r>
              <a:rPr lang="id-ID" sz="2800" dirty="0" smtClean="0">
                <a:latin typeface="Century Gothic" pitchFamily="34" charset="0"/>
              </a:rPr>
              <a:t> Penghitungan dilakukan secara cepat dan tepat karena menggunakan sistem komputer</a:t>
            </a:r>
          </a:p>
          <a:p>
            <a:pPr>
              <a:buFont typeface="Wingdings" pitchFamily="2" charset="2"/>
              <a:buChar char="ü"/>
            </a:pPr>
            <a:r>
              <a:rPr lang="id-ID" sz="2800" dirty="0" smtClean="0">
                <a:latin typeface="Century Gothic" pitchFamily="34" charset="0"/>
              </a:rPr>
              <a:t> Kemudahan dalam membuat Laporan Pajak</a:t>
            </a:r>
          </a:p>
          <a:p>
            <a:pPr>
              <a:buFont typeface="Wingdings" pitchFamily="2" charset="2"/>
              <a:buChar char="ü"/>
            </a:pPr>
            <a:endParaRPr lang="id-ID" sz="2800" dirty="0">
              <a:latin typeface="Century Gothic"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5859"/>
          </a:xfrm>
        </p:spPr>
        <p:txBody>
          <a:bodyPr/>
          <a:lstStyle/>
          <a:p>
            <a:r>
              <a:rPr lang="id-ID" sz="4400" dirty="0" smtClean="0">
                <a:latin typeface="Bodoni MT Black" pitchFamily="18" charset="0"/>
              </a:rPr>
              <a:t>Pengertian</a:t>
            </a:r>
            <a:r>
              <a:rPr lang="id-ID" sz="4000" dirty="0" smtClean="0">
                <a:latin typeface="Bodoni MT Black" pitchFamily="18" charset="0"/>
              </a:rPr>
              <a:t> e-Filing</a:t>
            </a:r>
            <a:endParaRPr lang="id-ID" sz="4000" dirty="0">
              <a:latin typeface="Bodoni MT Black" pitchFamily="18" charset="0"/>
            </a:endParaRPr>
          </a:p>
        </p:txBody>
      </p:sp>
      <p:sp>
        <p:nvSpPr>
          <p:cNvPr id="3" name="Content Placeholder 2"/>
          <p:cNvSpPr>
            <a:spLocks noGrp="1"/>
          </p:cNvSpPr>
          <p:nvPr>
            <p:ph idx="1"/>
          </p:nvPr>
        </p:nvSpPr>
        <p:spPr>
          <a:xfrm>
            <a:off x="0" y="1722435"/>
            <a:ext cx="9144000" cy="5135565"/>
          </a:xfrm>
        </p:spPr>
        <p:txBody>
          <a:bodyPr/>
          <a:lstStyle/>
          <a:p>
            <a:pPr>
              <a:buNone/>
            </a:pPr>
            <a:r>
              <a:rPr lang="id-ID" dirty="0" smtClean="0">
                <a:latin typeface="Century Gothic" pitchFamily="34" charset="0"/>
              </a:rPr>
              <a:t>	Adalah suatu cara penyampaian SPT atau pemberitahuan perpanjangan SPT tahunan yang dilakukan secara on-line yang realtime melalui website direktorat jenderal pajak (</a:t>
            </a:r>
            <a:r>
              <a:rPr lang="id-ID" u="sng" dirty="0" smtClean="0">
                <a:latin typeface="Century Gothic" pitchFamily="34" charset="0"/>
                <a:hlinkClick r:id="rId2"/>
              </a:rPr>
              <a:t>www.pajak.go.id</a:t>
            </a:r>
            <a:r>
              <a:rPr lang="id-ID" dirty="0" smtClean="0">
                <a:latin typeface="Century Gothic" pitchFamily="34" charset="0"/>
              </a:rPr>
              <a:t>) atau penyedia jasa aplikasi atau application service provider (ASP)</a:t>
            </a:r>
          </a:p>
          <a:p>
            <a:pPr>
              <a:buNone/>
            </a:pPr>
            <a:endParaRPr lang="id-ID" dirty="0">
              <a:latin typeface="Century Gothic"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28736"/>
          </a:xfrm>
        </p:spPr>
        <p:txBody>
          <a:bodyPr/>
          <a:lstStyle/>
          <a:p>
            <a:r>
              <a:rPr lang="id-ID" sz="4000" dirty="0" smtClean="0">
                <a:latin typeface="Bodoni MT Black" pitchFamily="18" charset="0"/>
              </a:rPr>
              <a:t>Sarana </a:t>
            </a:r>
            <a:r>
              <a:rPr lang="id-ID" sz="4000" dirty="0" smtClean="0">
                <a:latin typeface="Bodoni MT Black" pitchFamily="18" charset="0"/>
              </a:rPr>
              <a:t>e-Filing</a:t>
            </a:r>
            <a:endParaRPr lang="id-ID" sz="4000" dirty="0">
              <a:latin typeface="Bodoni MT Black" pitchFamily="18" charset="0"/>
            </a:endParaRPr>
          </a:p>
        </p:txBody>
      </p:sp>
      <p:sp>
        <p:nvSpPr>
          <p:cNvPr id="3" name="Content Placeholder 2"/>
          <p:cNvSpPr>
            <a:spLocks noGrp="1"/>
          </p:cNvSpPr>
          <p:nvPr>
            <p:ph idx="1"/>
          </p:nvPr>
        </p:nvSpPr>
        <p:spPr>
          <a:xfrm>
            <a:off x="0" y="1722435"/>
            <a:ext cx="9144000" cy="5135565"/>
          </a:xfrm>
        </p:spPr>
        <p:txBody>
          <a:bodyPr/>
          <a:lstStyle/>
          <a:p>
            <a:pPr>
              <a:buNone/>
            </a:pPr>
            <a:r>
              <a:rPr lang="id-ID" dirty="0" smtClean="0">
                <a:latin typeface="Century Gothic" pitchFamily="34" charset="0"/>
              </a:rPr>
              <a:t>	Wajib Pajak dapat menyampaikan SPT atau pemberitahuan perpanjangan SPT Tahunan secara elektronik (e-Filling) melalui sarana:</a:t>
            </a:r>
          </a:p>
          <a:p>
            <a:pPr>
              <a:buNone/>
            </a:pPr>
            <a:r>
              <a:rPr lang="id-ID" dirty="0" smtClean="0">
                <a:latin typeface="Century Gothic" pitchFamily="34" charset="0"/>
              </a:rPr>
              <a:t>1. Penyedia Jasa Aplikasi (ASP),</a:t>
            </a:r>
          </a:p>
          <a:p>
            <a:pPr>
              <a:buNone/>
            </a:pPr>
            <a:r>
              <a:rPr lang="id-ID" dirty="0" smtClean="0">
                <a:latin typeface="Century Gothic" pitchFamily="34" charset="0"/>
              </a:rPr>
              <a:t>2. Situs Pajak</a:t>
            </a:r>
          </a:p>
          <a:p>
            <a:pPr>
              <a:buNone/>
            </a:pPr>
            <a:endParaRPr lang="id-ID" dirty="0">
              <a:latin typeface="Century Gothic"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43049"/>
          </a:xfrm>
        </p:spPr>
        <p:txBody>
          <a:bodyPr/>
          <a:lstStyle/>
          <a:p>
            <a:r>
              <a:rPr lang="id-ID" sz="4000" dirty="0" smtClean="0">
                <a:latin typeface="Bodoni MT Black" pitchFamily="18" charset="0"/>
              </a:rPr>
              <a:t>Pengertian e-Registration</a:t>
            </a:r>
            <a:endParaRPr lang="id-ID" sz="4000" dirty="0">
              <a:latin typeface="Bodoni MT Black" pitchFamily="18" charset="0"/>
            </a:endParaRPr>
          </a:p>
        </p:txBody>
      </p:sp>
      <p:sp>
        <p:nvSpPr>
          <p:cNvPr id="3" name="Content Placeholder 2"/>
          <p:cNvSpPr>
            <a:spLocks noGrp="1"/>
          </p:cNvSpPr>
          <p:nvPr>
            <p:ph idx="1"/>
          </p:nvPr>
        </p:nvSpPr>
        <p:spPr>
          <a:xfrm>
            <a:off x="0" y="1722435"/>
            <a:ext cx="9144000" cy="5135565"/>
          </a:xfrm>
        </p:spPr>
        <p:txBody>
          <a:bodyPr/>
          <a:lstStyle/>
          <a:p>
            <a:pPr>
              <a:buNone/>
            </a:pPr>
            <a:r>
              <a:rPr lang="id-ID" dirty="0" smtClean="0">
                <a:latin typeface="Century Gothic" pitchFamily="34" charset="0"/>
              </a:rPr>
              <a:t>	Adalah sistem </a:t>
            </a:r>
            <a:r>
              <a:rPr lang="id-ID" dirty="0" smtClean="0">
                <a:latin typeface="Century Gothic" pitchFamily="34" charset="0"/>
              </a:rPr>
              <a:t>aplikasi bagian dari Sistem Informasi Perpajakan di lingkungan Direktorat Jenderal Pajak dengan berbasis perangkat keras dan perangkat lunak yang dihubungkan oleh perangkat komunikasi data yang digunakan untuk mengelola proses pendaftaran Wajib Pajak.</a:t>
            </a:r>
          </a:p>
          <a:p>
            <a:pPr>
              <a:buNone/>
            </a:pPr>
            <a:endParaRPr lang="id-ID" dirty="0">
              <a:latin typeface="Century Gothic"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15338" cy="1571611"/>
          </a:xfrm>
        </p:spPr>
        <p:txBody>
          <a:bodyPr/>
          <a:lstStyle/>
          <a:p>
            <a:r>
              <a:rPr lang="id-ID" sz="4000" dirty="0" smtClean="0">
                <a:latin typeface="Bodoni MT Black" pitchFamily="18" charset="0"/>
              </a:rPr>
              <a:t>Sistem dalam e-Registration</a:t>
            </a:r>
            <a:endParaRPr lang="id-ID" sz="4000" dirty="0">
              <a:latin typeface="Bodoni MT Black" pitchFamily="18" charset="0"/>
            </a:endParaRPr>
          </a:p>
        </p:txBody>
      </p:sp>
      <p:sp>
        <p:nvSpPr>
          <p:cNvPr id="3" name="Content Placeholder 2"/>
          <p:cNvSpPr>
            <a:spLocks noGrp="1"/>
          </p:cNvSpPr>
          <p:nvPr>
            <p:ph idx="1"/>
          </p:nvPr>
        </p:nvSpPr>
        <p:spPr>
          <a:xfrm>
            <a:off x="0" y="1571612"/>
            <a:ext cx="9144000" cy="5286389"/>
          </a:xfrm>
        </p:spPr>
        <p:txBody>
          <a:bodyPr/>
          <a:lstStyle/>
          <a:p>
            <a:pPr>
              <a:buNone/>
            </a:pPr>
            <a:r>
              <a:rPr lang="id-ID" dirty="0" smtClean="0">
                <a:latin typeface="Century Gothic" pitchFamily="34" charset="0"/>
              </a:rPr>
              <a:t>	 Sistem yang digunakan dalam e-registration terbagi menjadi dua, yaitu :</a:t>
            </a:r>
          </a:p>
          <a:p>
            <a:pPr marL="514350" lvl="0" indent="-514350">
              <a:buFont typeface="+mj-lt"/>
              <a:buAutoNum type="arabicPeriod"/>
            </a:pPr>
            <a:r>
              <a:rPr lang="id-ID" dirty="0" smtClean="0">
                <a:latin typeface="Century Gothic" pitchFamily="34" charset="0"/>
              </a:rPr>
              <a:t>Sistem </a:t>
            </a:r>
            <a:r>
              <a:rPr lang="id-ID" dirty="0" smtClean="0">
                <a:latin typeface="Century Gothic" pitchFamily="34" charset="0"/>
              </a:rPr>
              <a:t>yang dipergunakan oleh Wajib Pajak yang berfungsi sebagai sarana pendaftaran Wajib Pajak secara online </a:t>
            </a:r>
          </a:p>
          <a:p>
            <a:pPr marL="514350" indent="-514350">
              <a:buFont typeface="+mj-lt"/>
              <a:buAutoNum type="arabicPeriod"/>
            </a:pPr>
            <a:r>
              <a:rPr lang="id-ID" dirty="0" smtClean="0">
                <a:latin typeface="Century Gothic" pitchFamily="34" charset="0"/>
              </a:rPr>
              <a:t>Sistem </a:t>
            </a:r>
            <a:r>
              <a:rPr lang="id-ID" dirty="0" smtClean="0">
                <a:latin typeface="Century Gothic" pitchFamily="34" charset="0"/>
              </a:rPr>
              <a:t>yang dipergunakan oleh Petugas Pajak yang berfungsi untuk memproses pendaftaran Wajib Pajak.</a:t>
            </a:r>
            <a:endParaRPr lang="id-ID" dirty="0">
              <a:latin typeface="Century Gothic"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2462" cy="1428735"/>
          </a:xfrm>
        </p:spPr>
        <p:txBody>
          <a:bodyPr/>
          <a:lstStyle/>
          <a:p>
            <a:pPr algn="ctr"/>
            <a:r>
              <a:rPr lang="id-ID" dirty="0" smtClean="0">
                <a:latin typeface="Bodoni MT Black" pitchFamily="18" charset="0"/>
              </a:rPr>
              <a:t>Pengertian e-Billing</a:t>
            </a:r>
            <a:endParaRPr lang="id-ID" dirty="0">
              <a:latin typeface="Bodoni MT Black" pitchFamily="18" charset="0"/>
            </a:endParaRPr>
          </a:p>
        </p:txBody>
      </p:sp>
      <p:sp>
        <p:nvSpPr>
          <p:cNvPr id="3" name="Content Placeholder 2"/>
          <p:cNvSpPr>
            <a:spLocks noGrp="1"/>
          </p:cNvSpPr>
          <p:nvPr>
            <p:ph idx="1"/>
          </p:nvPr>
        </p:nvSpPr>
        <p:spPr>
          <a:xfrm>
            <a:off x="0" y="1428737"/>
            <a:ext cx="7572396" cy="5429264"/>
          </a:xfrm>
        </p:spPr>
        <p:txBody>
          <a:bodyPr/>
          <a:lstStyle/>
          <a:p>
            <a:pPr>
              <a:buNone/>
            </a:pPr>
            <a:r>
              <a:rPr lang="id-ID" dirty="0" smtClean="0">
                <a:latin typeface="Century Gothic" pitchFamily="34" charset="0"/>
              </a:rPr>
              <a:t>	Adalah sistem </a:t>
            </a:r>
            <a:r>
              <a:rPr lang="id-ID" dirty="0" smtClean="0">
                <a:latin typeface="Century Gothic" pitchFamily="34" charset="0"/>
              </a:rPr>
              <a:t>Pembayaran Pajak Secara Elektronik (</a:t>
            </a:r>
            <a:r>
              <a:rPr lang="id-ID" i="1" dirty="0" smtClean="0">
                <a:latin typeface="Century Gothic" pitchFamily="34" charset="0"/>
              </a:rPr>
              <a:t>Billing System</a:t>
            </a:r>
            <a:r>
              <a:rPr lang="id-ID" dirty="0" smtClean="0">
                <a:latin typeface="Century Gothic" pitchFamily="34" charset="0"/>
              </a:rPr>
              <a:t>) menawarkan kemudahan pembayaran pajak melalui metode pembayaran elektronik </a:t>
            </a:r>
            <a:endParaRPr lang="id-ID" dirty="0">
              <a:latin typeface="Century Gothic"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id-ID" sz="4000" dirty="0" smtClean="0">
                <a:latin typeface="Bodoni MT Black" pitchFamily="18" charset="0"/>
              </a:rPr>
              <a:t>Kelebihan sistem e-Billing</a:t>
            </a:r>
            <a:br>
              <a:rPr lang="id-ID" sz="4000" dirty="0" smtClean="0">
                <a:latin typeface="Bodoni MT Black" pitchFamily="18" charset="0"/>
              </a:rPr>
            </a:br>
            <a:endParaRPr lang="id-ID" sz="4000" dirty="0">
              <a:latin typeface="Bodoni MT Black" pitchFamily="18" charset="0"/>
            </a:endParaRPr>
          </a:p>
        </p:txBody>
      </p:sp>
      <p:sp>
        <p:nvSpPr>
          <p:cNvPr id="3" name="Content Placeholder 2"/>
          <p:cNvSpPr>
            <a:spLocks noGrp="1"/>
          </p:cNvSpPr>
          <p:nvPr>
            <p:ph idx="1"/>
          </p:nvPr>
        </p:nvSpPr>
        <p:spPr>
          <a:xfrm>
            <a:off x="0" y="1447800"/>
            <a:ext cx="7315200" cy="5410199"/>
          </a:xfrm>
        </p:spPr>
        <p:txBody>
          <a:bodyPr/>
          <a:lstStyle/>
          <a:p>
            <a:pPr>
              <a:buFont typeface="Wingdings" pitchFamily="2" charset="2"/>
              <a:buChar char="ü"/>
            </a:pPr>
            <a:r>
              <a:rPr lang="id-ID" dirty="0" smtClean="0">
                <a:latin typeface="Century Gothic" pitchFamily="34" charset="0"/>
              </a:rPr>
              <a:t> Cepat</a:t>
            </a:r>
          </a:p>
          <a:p>
            <a:pPr>
              <a:buFont typeface="Wingdings" pitchFamily="2" charset="2"/>
              <a:buChar char="ü"/>
            </a:pPr>
            <a:r>
              <a:rPr lang="id-ID" dirty="0" smtClean="0">
                <a:latin typeface="Century Gothic" pitchFamily="34" charset="0"/>
              </a:rPr>
              <a:t> </a:t>
            </a:r>
            <a:r>
              <a:rPr lang="id-ID" dirty="0" smtClean="0">
                <a:latin typeface="Century Gothic" pitchFamily="34" charset="0"/>
              </a:rPr>
              <a:t>Mudah</a:t>
            </a:r>
          </a:p>
          <a:p>
            <a:pPr>
              <a:buFont typeface="Wingdings" pitchFamily="2" charset="2"/>
              <a:buChar char="ü"/>
            </a:pPr>
            <a:r>
              <a:rPr lang="id-ID" dirty="0" smtClean="0">
                <a:latin typeface="Century Gothic" pitchFamily="34" charset="0"/>
              </a:rPr>
              <a:t> </a:t>
            </a:r>
            <a:r>
              <a:rPr lang="id-ID" dirty="0" smtClean="0">
                <a:latin typeface="Century Gothic" pitchFamily="34" charset="0"/>
              </a:rPr>
              <a:t>Nyaman</a:t>
            </a:r>
          </a:p>
          <a:p>
            <a:pPr>
              <a:buFont typeface="Wingdings" pitchFamily="2" charset="2"/>
              <a:buChar char="ü"/>
            </a:pPr>
            <a:r>
              <a:rPr lang="id-ID" dirty="0" smtClean="0">
                <a:latin typeface="Century Gothic" pitchFamily="34" charset="0"/>
              </a:rPr>
              <a:t> </a:t>
            </a:r>
            <a:r>
              <a:rPr lang="id-ID" dirty="0" smtClean="0">
                <a:latin typeface="Century Gothic" pitchFamily="34" charset="0"/>
              </a:rPr>
              <a:t>Fleksibel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 (1).jpg"/>
          <p:cNvPicPr>
            <a:picLocks noChangeAspect="1"/>
          </p:cNvPicPr>
          <p:nvPr/>
        </p:nvPicPr>
        <p:blipFill>
          <a:blip r:embed="rId2"/>
          <a:stretch>
            <a:fillRect/>
          </a:stretch>
        </p:blipFill>
        <p:spPr>
          <a:xfrm>
            <a:off x="0" y="1214422"/>
            <a:ext cx="7286644" cy="24288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15338" cy="1417638"/>
          </a:xfrm>
        </p:spPr>
        <p:txBody>
          <a:bodyPr>
            <a:normAutofit/>
          </a:bodyPr>
          <a:lstStyle/>
          <a:p>
            <a:r>
              <a:rPr lang="id-ID" sz="4000" dirty="0" smtClean="0">
                <a:latin typeface="Bodoni MT Black" pitchFamily="18" charset="0"/>
              </a:rPr>
              <a:t>Topik yang Dibahas</a:t>
            </a:r>
            <a:endParaRPr lang="id-ID" sz="4000" dirty="0">
              <a:latin typeface="Bodoni MT Black" pitchFamily="18" charset="0"/>
            </a:endParaRPr>
          </a:p>
        </p:txBody>
      </p:sp>
      <p:sp>
        <p:nvSpPr>
          <p:cNvPr id="3" name="Content Placeholder 2"/>
          <p:cNvSpPr>
            <a:spLocks noGrp="1"/>
          </p:cNvSpPr>
          <p:nvPr>
            <p:ph idx="1"/>
          </p:nvPr>
        </p:nvSpPr>
        <p:spPr>
          <a:xfrm>
            <a:off x="0" y="1428736"/>
            <a:ext cx="9144000" cy="5429264"/>
          </a:xfrm>
        </p:spPr>
        <p:txBody>
          <a:bodyPr>
            <a:normAutofit lnSpcReduction="10000"/>
          </a:bodyPr>
          <a:lstStyle/>
          <a:p>
            <a:pPr marL="365125" indent="-365125">
              <a:buFont typeface="Wingdings" pitchFamily="2" charset="2"/>
              <a:buChar char="ü"/>
            </a:pPr>
            <a:r>
              <a:rPr lang="id-ID" sz="2800" dirty="0" smtClean="0">
                <a:latin typeface="Century Gothic" pitchFamily="34" charset="0"/>
              </a:rPr>
              <a:t> Pengertian </a:t>
            </a:r>
            <a:r>
              <a:rPr lang="id-ID" sz="2800" dirty="0" smtClean="0">
                <a:latin typeface="Century Gothic" pitchFamily="34" charset="0"/>
              </a:rPr>
              <a:t>e-overnment</a:t>
            </a:r>
            <a:endParaRPr lang="id-ID" sz="2800" dirty="0" smtClean="0">
              <a:latin typeface="Century Gothic" pitchFamily="34" charset="0"/>
            </a:endParaRPr>
          </a:p>
          <a:p>
            <a:pPr marL="457200" indent="-457200">
              <a:buFont typeface="Wingdings" pitchFamily="2" charset="2"/>
              <a:buChar char="ü"/>
              <a:tabLst>
                <a:tab pos="457200" algn="l"/>
              </a:tabLst>
            </a:pPr>
            <a:r>
              <a:rPr lang="id-ID" sz="2800" dirty="0" smtClean="0">
                <a:latin typeface="Century Gothic" pitchFamily="34" charset="0"/>
              </a:rPr>
              <a:t>Model penyampaian e-government</a:t>
            </a:r>
          </a:p>
          <a:p>
            <a:pPr marL="457200" indent="-457200">
              <a:buFont typeface="Wingdings" pitchFamily="2" charset="2"/>
              <a:buChar char="ü"/>
            </a:pPr>
            <a:r>
              <a:rPr lang="id-ID" sz="2800" dirty="0" smtClean="0">
                <a:latin typeface="Century Gothic" pitchFamily="34" charset="0"/>
              </a:rPr>
              <a:t>Keuntungan e-government</a:t>
            </a:r>
          </a:p>
          <a:p>
            <a:pPr marL="457200" indent="-457200">
              <a:buFont typeface="Wingdings" pitchFamily="2" charset="2"/>
              <a:buChar char="ü"/>
            </a:pPr>
            <a:r>
              <a:rPr lang="id-ID" sz="2800" dirty="0" smtClean="0">
                <a:latin typeface="Century Gothic" pitchFamily="34" charset="0"/>
              </a:rPr>
              <a:t>Kerugian e-government</a:t>
            </a:r>
          </a:p>
          <a:p>
            <a:pPr>
              <a:buFont typeface="Wingdings" pitchFamily="2" charset="2"/>
              <a:buChar char="ü"/>
            </a:pPr>
            <a:r>
              <a:rPr lang="id-ID" sz="2800" dirty="0">
                <a:latin typeface="Century Gothic" pitchFamily="34" charset="0"/>
              </a:rPr>
              <a:t> </a:t>
            </a:r>
            <a:r>
              <a:rPr lang="id-ID" sz="2800" dirty="0" smtClean="0">
                <a:latin typeface="Century Gothic" pitchFamily="34" charset="0"/>
              </a:rPr>
              <a:t>Pajak </a:t>
            </a:r>
            <a:r>
              <a:rPr lang="id-ID" sz="2800" dirty="0" smtClean="0">
                <a:latin typeface="Century Gothic" pitchFamily="34" charset="0"/>
              </a:rPr>
              <a:t>online (</a:t>
            </a:r>
            <a:r>
              <a:rPr lang="id-ID" sz="2800" dirty="0" smtClean="0">
                <a:latin typeface="Century Gothic" pitchFamily="34" charset="0"/>
                <a:hlinkClick r:id="rId2"/>
              </a:rPr>
              <a:t>www.pajak.go.id</a:t>
            </a:r>
            <a:r>
              <a:rPr lang="id-ID" sz="2800" dirty="0" smtClean="0">
                <a:latin typeface="Century Gothic" pitchFamily="34" charset="0"/>
              </a:rPr>
              <a:t>)</a:t>
            </a:r>
          </a:p>
          <a:p>
            <a:pPr marL="457200" indent="-457200">
              <a:buFont typeface="Wingdings" pitchFamily="2" charset="2"/>
              <a:buChar char="ü"/>
            </a:pPr>
            <a:r>
              <a:rPr lang="id-ID" sz="2800" dirty="0" smtClean="0">
                <a:latin typeface="Century Gothic" pitchFamily="34" charset="0"/>
              </a:rPr>
              <a:t>Visi dan Misi Direktorat Pajak</a:t>
            </a:r>
          </a:p>
          <a:p>
            <a:pPr marL="457200" indent="-457200">
              <a:buFont typeface="Wingdings" pitchFamily="2" charset="2"/>
              <a:buChar char="ü"/>
            </a:pPr>
            <a:r>
              <a:rPr lang="id-ID" sz="2800" dirty="0" smtClean="0">
                <a:latin typeface="Century Gothic" pitchFamily="34" charset="0"/>
              </a:rPr>
              <a:t>Aplikasi dalam e-Pajak</a:t>
            </a:r>
          </a:p>
          <a:p>
            <a:pPr marL="457200" indent="0">
              <a:buFont typeface="Wingdings" pitchFamily="2" charset="2"/>
              <a:buChar char="v"/>
            </a:pPr>
            <a:r>
              <a:rPr lang="id-ID" sz="2800" dirty="0" smtClean="0">
                <a:latin typeface="Century Gothic" pitchFamily="34" charset="0"/>
              </a:rPr>
              <a:t>E-SPT</a:t>
            </a:r>
          </a:p>
          <a:p>
            <a:pPr marL="457200" indent="0">
              <a:buFont typeface="Wingdings" pitchFamily="2" charset="2"/>
              <a:buChar char="v"/>
            </a:pPr>
            <a:r>
              <a:rPr lang="id-ID" sz="2800" dirty="0" smtClean="0">
                <a:latin typeface="Century Gothic" pitchFamily="34" charset="0"/>
              </a:rPr>
              <a:t>E-Filing</a:t>
            </a:r>
          </a:p>
          <a:p>
            <a:pPr marL="708025" indent="-250825">
              <a:buFont typeface="Wingdings" pitchFamily="2" charset="2"/>
              <a:buChar char="v"/>
            </a:pPr>
            <a:r>
              <a:rPr lang="id-ID" sz="2800" dirty="0" smtClean="0">
                <a:latin typeface="Century Gothic" pitchFamily="34" charset="0"/>
              </a:rPr>
              <a:t>E-Registration</a:t>
            </a:r>
          </a:p>
          <a:p>
            <a:pPr marL="708025" indent="-250825">
              <a:buFont typeface="Wingdings" pitchFamily="2" charset="2"/>
              <a:buChar char="v"/>
            </a:pPr>
            <a:r>
              <a:rPr lang="id-ID" sz="2800" dirty="0" smtClean="0">
                <a:latin typeface="Century Gothic" pitchFamily="34" charset="0"/>
              </a:rPr>
              <a:t>E-Billing</a:t>
            </a:r>
            <a:endParaRPr lang="id-ID" sz="2800" dirty="0" smtClean="0">
              <a:latin typeface="Century Gothic" pitchFamily="34" charset="0"/>
            </a:endParaRPr>
          </a:p>
          <a:p>
            <a:pPr>
              <a:buFont typeface="Wingdings" pitchFamily="2" charset="2"/>
              <a:buChar char="ü"/>
            </a:pPr>
            <a:endParaRPr lang="id-ID" sz="2800" dirty="0">
              <a:latin typeface="Century Gothi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43900" cy="1417638"/>
          </a:xfrm>
        </p:spPr>
        <p:txBody>
          <a:bodyPr>
            <a:normAutofit/>
          </a:bodyPr>
          <a:lstStyle/>
          <a:p>
            <a:r>
              <a:rPr lang="id-ID" sz="4000" dirty="0" smtClean="0">
                <a:latin typeface="Bodoni MT Black" pitchFamily="18" charset="0"/>
              </a:rPr>
              <a:t>Pengertian E-Government</a:t>
            </a:r>
            <a:endParaRPr lang="id-ID" sz="4000" dirty="0">
              <a:latin typeface="Bodoni MT Black" pitchFamily="18" charset="0"/>
            </a:endParaRPr>
          </a:p>
        </p:txBody>
      </p:sp>
      <p:sp>
        <p:nvSpPr>
          <p:cNvPr id="3" name="Content Placeholder 2"/>
          <p:cNvSpPr>
            <a:spLocks noGrp="1"/>
          </p:cNvSpPr>
          <p:nvPr>
            <p:ph idx="1"/>
          </p:nvPr>
        </p:nvSpPr>
        <p:spPr>
          <a:xfrm>
            <a:off x="0" y="1428736"/>
            <a:ext cx="9144000" cy="5429264"/>
          </a:xfrm>
        </p:spPr>
        <p:txBody>
          <a:bodyPr>
            <a:normAutofit lnSpcReduction="10000"/>
          </a:bodyPr>
          <a:lstStyle/>
          <a:p>
            <a:pPr>
              <a:buFont typeface="Wingdings" pitchFamily="2" charset="2"/>
              <a:buChar char="Ø"/>
            </a:pPr>
            <a:r>
              <a:rPr lang="id-ID" dirty="0" smtClean="0">
                <a:latin typeface="Century Gothic" pitchFamily="34" charset="0"/>
              </a:rPr>
              <a:t>E-Government </a:t>
            </a:r>
            <a:r>
              <a:rPr lang="id-ID" dirty="0" smtClean="0">
                <a:latin typeface="Century Gothic" pitchFamily="34" charset="0"/>
              </a:rPr>
              <a:t>adalah </a:t>
            </a:r>
            <a:r>
              <a:rPr lang="id-ID" dirty="0">
                <a:latin typeface="Century Gothic" pitchFamily="34" charset="0"/>
              </a:rPr>
              <a:t>penggunaan teknologi informasi oleh pemerintah untuk memberikan informasi dan pelayanan bagi warganya, urusan bisnis, serta hal-hal lain yang berkenaan dengan </a:t>
            </a:r>
            <a:r>
              <a:rPr lang="id-ID" dirty="0" smtClean="0">
                <a:latin typeface="Century Gothic" pitchFamily="34" charset="0"/>
              </a:rPr>
              <a:t>pemerintahan.</a:t>
            </a:r>
          </a:p>
          <a:p>
            <a:pPr>
              <a:buFont typeface="Wingdings" pitchFamily="2" charset="2"/>
              <a:buChar char="Ø"/>
            </a:pPr>
            <a:r>
              <a:rPr lang="id-ID" dirty="0" smtClean="0">
                <a:latin typeface="Century Gothic" pitchFamily="34" charset="0"/>
              </a:rPr>
              <a:t>Menurut </a:t>
            </a:r>
            <a:r>
              <a:rPr lang="id-ID" dirty="0">
                <a:latin typeface="Century Gothic" pitchFamily="34" charset="0"/>
              </a:rPr>
              <a:t>Janet Caldow (</a:t>
            </a:r>
            <a:r>
              <a:rPr lang="id-ID" dirty="0" smtClean="0">
                <a:latin typeface="Century Gothic" pitchFamily="34" charset="0"/>
              </a:rPr>
              <a:t>2001), E-Government </a:t>
            </a:r>
            <a:r>
              <a:rPr lang="id-ID" dirty="0">
                <a:latin typeface="Century Gothic" pitchFamily="34" charset="0"/>
              </a:rPr>
              <a:t>bukanlah sebuah perubahan fundamental yang berjangka pendek pada pemerintahan dan kepemerintahan dan hal itu kita tidak dapat menyaksikan pada permulaan era industrialisasi.</a:t>
            </a:r>
          </a:p>
          <a:p>
            <a:pPr>
              <a:buNone/>
            </a:pPr>
            <a:endParaRPr lang="id-ID" dirty="0">
              <a:latin typeface="Century Gothic"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15338" cy="1417638"/>
          </a:xfrm>
        </p:spPr>
        <p:txBody>
          <a:bodyPr/>
          <a:lstStyle/>
          <a:p>
            <a:r>
              <a:rPr lang="id-ID" dirty="0" smtClean="0">
                <a:latin typeface="Bodoni MT Black" pitchFamily="18" charset="0"/>
              </a:rPr>
              <a:t>Model Penyampaian E-Government</a:t>
            </a:r>
            <a:endParaRPr lang="id-ID" dirty="0">
              <a:latin typeface="Bodoni MT Black" pitchFamily="18" charset="0"/>
            </a:endParaRPr>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pPr marL="457200" indent="-457200">
              <a:buFont typeface="+mj-lt"/>
              <a:buAutoNum type="arabicPeriod"/>
            </a:pPr>
            <a:r>
              <a:rPr lang="id-ID" dirty="0" smtClean="0">
                <a:latin typeface="Century Gothic" pitchFamily="34" charset="0"/>
              </a:rPr>
              <a:t>Government-to-Citizen atau Government-to-Citizen (G2C)</a:t>
            </a:r>
          </a:p>
          <a:p>
            <a:pPr marL="457200" indent="-457200">
              <a:buNone/>
            </a:pPr>
            <a:r>
              <a:rPr lang="id-ID" dirty="0" smtClean="0">
                <a:latin typeface="Century Gothic" pitchFamily="34" charset="0"/>
              </a:rPr>
              <a:t>	Penyampaian layanan publik dan informasi satu arah oleh pemerintah ke masyarakat.</a:t>
            </a:r>
          </a:p>
          <a:p>
            <a:pPr marL="457200" indent="-457200">
              <a:buNone/>
            </a:pPr>
            <a:r>
              <a:rPr lang="id-ID" dirty="0" smtClean="0">
                <a:latin typeface="Century Gothic" pitchFamily="34" charset="0"/>
              </a:rPr>
              <a:t>2.	Government-to-Business (G2B)</a:t>
            </a:r>
          </a:p>
          <a:p>
            <a:pPr marL="457200" indent="-457200">
              <a:buNone/>
            </a:pPr>
            <a:r>
              <a:rPr lang="id-ID" dirty="0" smtClean="0">
                <a:latin typeface="Century Gothic" pitchFamily="34" charset="0"/>
              </a:rPr>
              <a:t>	Transaksi elektronik dimana pemerintah menyediakan berbagai informasi yang dibutuhkan bagi kalangan bisnis untuk bertransaksi dengan pemerintah</a:t>
            </a:r>
          </a:p>
          <a:p>
            <a:pPr marL="514350" indent="-514350">
              <a:buAutoNum type="arabicPeriod" startAt="3"/>
            </a:pPr>
            <a:r>
              <a:rPr lang="id-ID" dirty="0" smtClean="0">
                <a:latin typeface="Century Gothic" pitchFamily="34" charset="0"/>
              </a:rPr>
              <a:t>Government-to-Government (G2G)</a:t>
            </a:r>
          </a:p>
          <a:p>
            <a:pPr marL="514350" indent="-514350">
              <a:buNone/>
            </a:pPr>
            <a:r>
              <a:rPr lang="id-ID" dirty="0" smtClean="0">
                <a:latin typeface="Century Gothic" pitchFamily="34" charset="0"/>
              </a:rPr>
              <a:t>	Memungkinkan komunikasi dan pertukaran informasi online antardepartemen pemerintahan melalui basisdata terintegrasi</a:t>
            </a:r>
          </a:p>
          <a:p>
            <a:pPr marL="457200" indent="-457200">
              <a:buNone/>
            </a:pPr>
            <a:endParaRPr lang="id-ID" dirty="0">
              <a:latin typeface="Century Gothic"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43900" cy="1417638"/>
          </a:xfrm>
        </p:spPr>
        <p:txBody>
          <a:bodyPr>
            <a:normAutofit/>
          </a:bodyPr>
          <a:lstStyle/>
          <a:p>
            <a:r>
              <a:rPr lang="id-ID" sz="4000" dirty="0" smtClean="0">
                <a:latin typeface="Bodoni MT Black" pitchFamily="18" charset="0"/>
              </a:rPr>
              <a:t>Keuntungan E-Government</a:t>
            </a:r>
            <a:endParaRPr lang="id-ID" sz="4000" dirty="0">
              <a:latin typeface="Bodoni MT Black" pitchFamily="18" charset="0"/>
            </a:endParaRPr>
          </a:p>
        </p:txBody>
      </p:sp>
      <p:sp>
        <p:nvSpPr>
          <p:cNvPr id="3" name="Content Placeholder 2"/>
          <p:cNvSpPr>
            <a:spLocks noGrp="1"/>
          </p:cNvSpPr>
          <p:nvPr>
            <p:ph idx="1"/>
          </p:nvPr>
        </p:nvSpPr>
        <p:spPr>
          <a:xfrm>
            <a:off x="0" y="1600200"/>
            <a:ext cx="9144000" cy="4525963"/>
          </a:xfrm>
        </p:spPr>
        <p:txBody>
          <a:bodyPr>
            <a:normAutofit/>
          </a:bodyPr>
          <a:lstStyle/>
          <a:p>
            <a:pPr>
              <a:buFont typeface="Wingdings" pitchFamily="2" charset="2"/>
              <a:buChar char="Ø"/>
            </a:pPr>
            <a:r>
              <a:rPr lang="id-ID" sz="2800" dirty="0" smtClean="0">
                <a:latin typeface="Century Gothic" pitchFamily="34" charset="0"/>
              </a:rPr>
              <a:t>Pelayanan kepada masyarakat menjadi lebih baik</a:t>
            </a:r>
          </a:p>
          <a:p>
            <a:pPr>
              <a:buFont typeface="Wingdings" pitchFamily="2" charset="2"/>
              <a:buChar char="Ø"/>
            </a:pPr>
            <a:r>
              <a:rPr lang="id-ID" sz="2800" dirty="0" smtClean="0">
                <a:latin typeface="Century Gothic" pitchFamily="34" charset="0"/>
              </a:rPr>
              <a:t>Peningkatan hubungan antara pemerintah, pelaku bisnis dan masyarakat umum</a:t>
            </a:r>
          </a:p>
          <a:p>
            <a:pPr>
              <a:buFont typeface="Wingdings" pitchFamily="2" charset="2"/>
              <a:buChar char="Ø"/>
            </a:pPr>
            <a:r>
              <a:rPr lang="id-ID" sz="2800" dirty="0" smtClean="0">
                <a:latin typeface="Century Gothic" pitchFamily="34" charset="0"/>
              </a:rPr>
              <a:t>Pemberdayaan masyarakat melalui informasi yang mudah diperoleh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id-ID" dirty="0" smtClean="0">
                <a:latin typeface="Bodoni MT Black" pitchFamily="18" charset="0"/>
              </a:rPr>
              <a:t>Kerugian E-Government</a:t>
            </a:r>
            <a:endParaRPr lang="id-ID" dirty="0">
              <a:latin typeface="Bodoni MT Black" pitchFamily="18" charset="0"/>
            </a:endParaRPr>
          </a:p>
        </p:txBody>
      </p:sp>
      <p:sp>
        <p:nvSpPr>
          <p:cNvPr id="3" name="Content Placeholder 2"/>
          <p:cNvSpPr>
            <a:spLocks noGrp="1"/>
          </p:cNvSpPr>
          <p:nvPr>
            <p:ph idx="1"/>
          </p:nvPr>
        </p:nvSpPr>
        <p:spPr>
          <a:xfrm>
            <a:off x="0" y="1600200"/>
            <a:ext cx="9144000" cy="5257800"/>
          </a:xfrm>
        </p:spPr>
        <p:txBody>
          <a:bodyPr>
            <a:normAutofit/>
          </a:bodyPr>
          <a:lstStyle/>
          <a:p>
            <a:pPr>
              <a:buFont typeface="Wingdings" pitchFamily="2" charset="2"/>
              <a:buChar char="Ø"/>
            </a:pPr>
            <a:r>
              <a:rPr lang="id-ID" sz="2800" dirty="0" smtClean="0">
                <a:latin typeface="Century Gothic" pitchFamily="34" charset="0"/>
              </a:rPr>
              <a:t>Semakin bebasnya masyarakat mengakses situs pemerintah akan membuka peluang terjadinya cyber crime </a:t>
            </a:r>
          </a:p>
          <a:p>
            <a:pPr>
              <a:buFont typeface="Wingdings" pitchFamily="2" charset="2"/>
              <a:buChar char="Ø"/>
            </a:pPr>
            <a:r>
              <a:rPr lang="id-ID" sz="2800" dirty="0" smtClean="0">
                <a:latin typeface="Century Gothic" pitchFamily="34" charset="0"/>
              </a:rPr>
              <a:t>Kurangnya interaksi atau komunikasi antara admin (pemerintah) dengan masyarakat</a:t>
            </a:r>
          </a:p>
          <a:p>
            <a:pPr>
              <a:buFont typeface="Wingdings" pitchFamily="2" charset="2"/>
              <a:buChar char="Ø"/>
            </a:pPr>
            <a:r>
              <a:rPr lang="id-ID" sz="2800" b="1" dirty="0" smtClean="0">
                <a:latin typeface="Century Gothic" pitchFamily="34" charset="0"/>
              </a:rPr>
              <a:t>Kurangnya kesetaraan dalam akses publik untuk keandalan, internet informasi di web, dan agenda tersembunyi dari kelompok pemerintah yang dapat mempengaruhi dan bias opini publik</a:t>
            </a:r>
          </a:p>
          <a:p>
            <a:pPr>
              <a:buFont typeface="Wingdings" pitchFamily="2" charset="2"/>
              <a:buChar char="Ø"/>
            </a:pPr>
            <a:endParaRPr lang="id-ID" sz="2800" dirty="0">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id-ID" dirty="0" smtClean="0">
                <a:latin typeface="Bodoni MT Black" pitchFamily="18" charset="0"/>
              </a:rPr>
              <a:t>Pajak Online</a:t>
            </a:r>
            <a:endParaRPr lang="id-ID" dirty="0">
              <a:latin typeface="Bodoni MT Black" pitchFamily="18" charset="0"/>
            </a:endParaRPr>
          </a:p>
        </p:txBody>
      </p:sp>
      <p:pic>
        <p:nvPicPr>
          <p:cNvPr id="4" name="Content Placeholder 3" descr="C:\Users\user\Desktop\Untitled.png"/>
          <p:cNvPicPr>
            <a:picLocks noGrp="1"/>
          </p:cNvPicPr>
          <p:nvPr>
            <p:ph idx="1"/>
          </p:nvPr>
        </p:nvPicPr>
        <p:blipFill>
          <a:blip r:embed="rId2"/>
          <a:stretch>
            <a:fillRect/>
          </a:stretch>
        </p:blipFill>
        <p:spPr bwMode="auto">
          <a:xfrm>
            <a:off x="837919" y="1447800"/>
            <a:ext cx="6096561" cy="4038600"/>
          </a:xfrm>
          <a:prstGeom prst="rect">
            <a:avLst/>
          </a:prstGeom>
          <a:noFill/>
          <a:ln w="9525">
            <a:noFill/>
            <a:miter lim="800000"/>
            <a:headEnd/>
            <a:tailEnd/>
          </a:ln>
        </p:spPr>
      </p:pic>
      <p:sp>
        <p:nvSpPr>
          <p:cNvPr id="5" name="TextBox 4"/>
          <p:cNvSpPr txBox="1"/>
          <p:nvPr/>
        </p:nvSpPr>
        <p:spPr>
          <a:xfrm>
            <a:off x="0" y="6429396"/>
            <a:ext cx="4143372" cy="400110"/>
          </a:xfrm>
          <a:prstGeom prst="rect">
            <a:avLst/>
          </a:prstGeom>
          <a:noFill/>
        </p:spPr>
        <p:txBody>
          <a:bodyPr wrap="square" rtlCol="0">
            <a:spAutoFit/>
          </a:bodyPr>
          <a:lstStyle/>
          <a:p>
            <a:r>
              <a:rPr lang="id-ID" sz="2000" dirty="0" smtClean="0">
                <a:latin typeface="Century Gothic" pitchFamily="34" charset="0"/>
              </a:rPr>
              <a:t>Sumber : www.pajak.go.id</a:t>
            </a:r>
            <a:endParaRPr lang="id-ID" sz="2000" dirty="0">
              <a:latin typeface="Century Gothic"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id-ID" dirty="0" smtClean="0">
                <a:latin typeface="Bodoni MT Black" pitchFamily="18" charset="0"/>
              </a:rPr>
              <a:t>Visi dan Misi Diretorat Pajak</a:t>
            </a:r>
            <a:endParaRPr lang="id-ID" dirty="0">
              <a:latin typeface="Bodoni MT Black" pitchFamily="18" charset="0"/>
            </a:endParaRPr>
          </a:p>
        </p:txBody>
      </p:sp>
      <p:sp>
        <p:nvSpPr>
          <p:cNvPr id="3" name="Content Placeholder 2"/>
          <p:cNvSpPr>
            <a:spLocks noGrp="1"/>
          </p:cNvSpPr>
          <p:nvPr>
            <p:ph idx="1"/>
          </p:nvPr>
        </p:nvSpPr>
        <p:spPr>
          <a:xfrm>
            <a:off x="0" y="1600200"/>
            <a:ext cx="9144000" cy="5257800"/>
          </a:xfrm>
        </p:spPr>
        <p:txBody>
          <a:bodyPr>
            <a:normAutofit/>
          </a:bodyPr>
          <a:lstStyle/>
          <a:p>
            <a:pPr>
              <a:buFont typeface="Wingdings" pitchFamily="2" charset="2"/>
              <a:buChar char="ü"/>
            </a:pPr>
            <a:r>
              <a:rPr lang="id-ID" sz="2800" dirty="0" smtClean="0">
                <a:latin typeface="Century Gothic" pitchFamily="34" charset="0"/>
              </a:rPr>
              <a:t>Visi </a:t>
            </a:r>
            <a:r>
              <a:rPr lang="id-ID" sz="2800" dirty="0" smtClean="0">
                <a:latin typeface="Century Gothic" pitchFamily="34" charset="0"/>
                <a:sym typeface="Wingdings" pitchFamily="2" charset="2"/>
              </a:rPr>
              <a:t> </a:t>
            </a:r>
            <a:r>
              <a:rPr lang="id-ID" sz="2800" dirty="0" smtClean="0">
                <a:latin typeface="Century Gothic" pitchFamily="34" charset="0"/>
              </a:rPr>
              <a:t>Menjadi institusi pemerintah penghimpun pajak negara yang terbaik di wilayah Asia Tenggara.</a:t>
            </a:r>
          </a:p>
          <a:p>
            <a:pPr>
              <a:buFont typeface="Wingdings" pitchFamily="2" charset="2"/>
              <a:buChar char="ü"/>
            </a:pPr>
            <a:r>
              <a:rPr lang="id-ID" sz="2800" dirty="0" smtClean="0">
                <a:latin typeface="Century Gothic" pitchFamily="34" charset="0"/>
              </a:rPr>
              <a:t>Misi </a:t>
            </a:r>
            <a:r>
              <a:rPr lang="id-ID" sz="2800" dirty="0" smtClean="0">
                <a:latin typeface="Century Gothic" pitchFamily="34" charset="0"/>
                <a:sym typeface="Wingdings" pitchFamily="2" charset="2"/>
              </a:rPr>
              <a:t> </a:t>
            </a:r>
            <a:r>
              <a:rPr lang="id-ID" sz="2800" dirty="0" smtClean="0">
                <a:latin typeface="Century Gothic" pitchFamily="34" charset="0"/>
              </a:rPr>
              <a:t>Menyelenggarakan fungsi administrasi perpajakan dengan menerapkan Undang-Undang Perpajakan secara adil dalam rangka membiayai penyelenggaraan negara demi kemakmuran rakyat.</a:t>
            </a:r>
          </a:p>
          <a:p>
            <a:pPr>
              <a:buFont typeface="Wingdings" pitchFamily="2" charset="2"/>
              <a:buChar char="ü"/>
            </a:pPr>
            <a:endParaRPr lang="id-ID" sz="2800" dirty="0">
              <a:latin typeface="Century Gothic"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5859"/>
          </a:xfrm>
        </p:spPr>
        <p:txBody>
          <a:bodyPr/>
          <a:lstStyle/>
          <a:p>
            <a:r>
              <a:rPr lang="id-ID" dirty="0" smtClean="0">
                <a:latin typeface="Bodoni MT Black" pitchFamily="18" charset="0"/>
              </a:rPr>
              <a:t>Aplikasi dalam e-Pajak</a:t>
            </a:r>
            <a:endParaRPr lang="id-ID" dirty="0">
              <a:latin typeface="Bodoni MT Black" pitchFamily="18" charset="0"/>
            </a:endParaRPr>
          </a:p>
        </p:txBody>
      </p:sp>
      <p:sp>
        <p:nvSpPr>
          <p:cNvPr id="3" name="Content Placeholder 2"/>
          <p:cNvSpPr>
            <a:spLocks noGrp="1"/>
          </p:cNvSpPr>
          <p:nvPr>
            <p:ph idx="1"/>
          </p:nvPr>
        </p:nvSpPr>
        <p:spPr>
          <a:xfrm>
            <a:off x="0" y="1722435"/>
            <a:ext cx="9144000" cy="5135565"/>
          </a:xfrm>
        </p:spPr>
        <p:txBody>
          <a:bodyPr/>
          <a:lstStyle/>
          <a:p>
            <a:pPr>
              <a:buFont typeface="Wingdings" pitchFamily="2" charset="2"/>
              <a:buChar char="ü"/>
            </a:pPr>
            <a:r>
              <a:rPr lang="id-ID" dirty="0" smtClean="0">
                <a:latin typeface="Century Gothic" pitchFamily="34" charset="0"/>
              </a:rPr>
              <a:t> E-SPT</a:t>
            </a:r>
          </a:p>
          <a:p>
            <a:pPr>
              <a:buFont typeface="Wingdings" pitchFamily="2" charset="2"/>
              <a:buChar char="ü"/>
            </a:pPr>
            <a:r>
              <a:rPr lang="id-ID" dirty="0" smtClean="0">
                <a:latin typeface="Century Gothic" pitchFamily="34" charset="0"/>
              </a:rPr>
              <a:t> E-Filing</a:t>
            </a:r>
          </a:p>
          <a:p>
            <a:pPr>
              <a:buFont typeface="Wingdings" pitchFamily="2" charset="2"/>
              <a:buChar char="ü"/>
            </a:pPr>
            <a:r>
              <a:rPr lang="id-ID" dirty="0" smtClean="0">
                <a:latin typeface="Century Gothic" pitchFamily="34" charset="0"/>
              </a:rPr>
              <a:t> </a:t>
            </a:r>
            <a:r>
              <a:rPr lang="id-ID" dirty="0" smtClean="0">
                <a:latin typeface="Century Gothic" pitchFamily="34" charset="0"/>
              </a:rPr>
              <a:t>E-Registration</a:t>
            </a:r>
          </a:p>
          <a:p>
            <a:pPr>
              <a:buFont typeface="Wingdings" pitchFamily="2" charset="2"/>
              <a:buChar char="ü"/>
            </a:pPr>
            <a:r>
              <a:rPr lang="id-ID" dirty="0" smtClean="0">
                <a:latin typeface="Century Gothic" pitchFamily="34" charset="0"/>
              </a:rPr>
              <a:t> </a:t>
            </a:r>
            <a:r>
              <a:rPr lang="id-ID" dirty="0" smtClean="0">
                <a:latin typeface="Century Gothic" pitchFamily="34" charset="0"/>
              </a:rPr>
              <a:t>E-Billing</a:t>
            </a:r>
          </a:p>
          <a:p>
            <a:pPr>
              <a:buNone/>
            </a:pPr>
            <a:endParaRPr lang="id-ID" dirty="0">
              <a:latin typeface="Century Gothic"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sPlan_ps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y_present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TS010385268</Template>
  <TotalTime>203</TotalTime>
  <Words>292</Words>
  <Application>Microsoft Office PowerPoint</Application>
  <PresentationFormat>On-screen Show (4:3)</PresentationFormat>
  <Paragraphs>78</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BsPlan_psn</vt:lpstr>
      <vt:lpstr>Custom Design</vt:lpstr>
      <vt:lpstr>my_presents</vt:lpstr>
      <vt:lpstr>Topik-Topik Lanjutan Sistem Informasi E-Government : E-Pajak</vt:lpstr>
      <vt:lpstr>Topik yang Dibahas</vt:lpstr>
      <vt:lpstr>Pengertian E-Government</vt:lpstr>
      <vt:lpstr>Model Penyampaian E-Government</vt:lpstr>
      <vt:lpstr>Keuntungan E-Government</vt:lpstr>
      <vt:lpstr>Kerugian E-Government</vt:lpstr>
      <vt:lpstr>Pajak Online</vt:lpstr>
      <vt:lpstr>Visi dan Misi Diretorat Pajak</vt:lpstr>
      <vt:lpstr>Aplikasi dalam e-Pajak</vt:lpstr>
      <vt:lpstr>Pengertian e-SPT</vt:lpstr>
      <vt:lpstr>Kelebihan e-SPT</vt:lpstr>
      <vt:lpstr>Pengertian e-Filing</vt:lpstr>
      <vt:lpstr>Sarana e-Filing</vt:lpstr>
      <vt:lpstr>Pengertian e-Registration</vt:lpstr>
      <vt:lpstr>Sistem dalam e-Registration</vt:lpstr>
      <vt:lpstr>Pengertian e-Billing</vt:lpstr>
      <vt:lpstr>Kelebihan sistem e-Billing </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Amelia Chenthia Dewi</dc:creator>
  <cp:lastModifiedBy>Amelia Chenthia Dewi</cp:lastModifiedBy>
  <cp:revision>20</cp:revision>
  <dcterms:created xsi:type="dcterms:W3CDTF">2014-03-09T07:43:46Z</dcterms:created>
  <dcterms:modified xsi:type="dcterms:W3CDTF">2014-03-09T15:33:25Z</dcterms:modified>
</cp:coreProperties>
</file>