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62" r:id="rId3"/>
    <p:sldId id="263" r:id="rId4"/>
    <p:sldId id="261" r:id="rId5"/>
    <p:sldId id="264" r:id="rId6"/>
    <p:sldId id="265" r:id="rId7"/>
    <p:sldId id="267" r:id="rId8"/>
    <p:sldId id="266" r:id="rId9"/>
    <p:sldId id="268" r:id="rId10"/>
    <p:sldId id="269" r:id="rId11"/>
    <p:sldId id="270" r:id="rId12"/>
    <p:sldId id="272" r:id="rId13"/>
    <p:sldId id="271" r:id="rId14"/>
    <p:sldId id="273" r:id="rId15"/>
    <p:sldId id="274" r:id="rId16"/>
    <p:sldId id="275" r:id="rId17"/>
    <p:sldId id="276" r:id="rId18"/>
    <p:sldId id="278" r:id="rId19"/>
    <p:sldId id="277"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0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BEFAB-84F1-404C-97DC-298F2CC9272F}" type="datetimeFigureOut">
              <a:rPr lang="id-ID" smtClean="0"/>
              <a:t>18/05/2014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DB578-329C-47B2-A84B-8E67EB0A4A34}"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2010/03/a-perfect-storm-for-marketing-technology/&amp;usg=ALkJrhjY5cp3RnLw0xDbweJHxg90Qk5W2g" TargetMode="External"/><Relationship Id="rId13"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2008/03/who-is-a-chief/&amp;usg=ALkJrhjJAAMd--SLqnkIsJCTCwlZTcl_fg" TargetMode="External"/><Relationship Id="rId3"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author/chiefmartec/&amp;usg=ALkJrhjbgCU1kwxWA2cSn70hwdSSFplUrQ" TargetMode="External"/><Relationship Id="rId7" Type="http://schemas.openxmlformats.org/officeDocument/2006/relationships/hyperlink" Target="http://translate.googleusercontent.com/translate_c?depth=1&amp;hl=id&amp;prev=/search%3Fq%3Dkeuntungan%2Brise%2Bof%2Bthe%2Bmarketing%2Btechnologist%26biw%3D1024%26bih%3D485&amp;rurl=translate.google.com&amp;sl=en&amp;u=http://www.slideshare.net/sjbrinker&amp;usg=ALkJrhhi5t7tnkSg6rz1VfxGotj94xc6qw" TargetMode="External"/><Relationship Id="rId12"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2009/01/why-it-and-marketing-are-diametrically-opposed/&amp;usg=ALkJrhiE_cnzYARPBJs-ypgflNHhBuNr-Q"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translate.googleusercontent.com/translate_c?depth=1&amp;hl=id&amp;prev=/search%3Fq%3Dkeuntungan%2Brise%2Bof%2Bthe%2Bmarketing%2Btechnologist%26biw%3D1024%26bih%3D485&amp;rurl=translate.google.com&amp;sl=en&amp;u=http://www.slideshare.net/&amp;usg=ALkJrhjInNUhEZCkX2Ew3uwtpQ6qKSyJdg" TargetMode="External"/><Relationship Id="rId11" Type="http://schemas.openxmlformats.org/officeDocument/2006/relationships/hyperlink" Target="http://translate.googleusercontent.com/translate_c?depth=1&amp;hl=id&amp;prev=/search%3Fq%3Dkeuntungan%2Brise%2Bof%2Bthe%2Bmarketing%2Btechnologist%26biw%3D1024%26bih%3D485&amp;rurl=translate.google.com&amp;sl=en&amp;u=http://searchengineland.com/the-5-rings-of-conversion-optimization-36205&amp;usg=ALkJrhjdz2idLpF_-3KOEv6gy8YgChuCFQ" TargetMode="External"/><Relationship Id="rId5" Type="http://schemas.openxmlformats.org/officeDocument/2006/relationships/hyperlink" Target="http://translate.googleusercontent.com/translate_c?depth=1&amp;hl=id&amp;prev=/search%3Fq%3Dkeuntungan%2Brise%2Bof%2Bthe%2Bmarketing%2Btechnologist%26biw%3D1024%26bih%3D485&amp;rurl=translate.google.com&amp;sl=en&amp;u=http://www.slideshare.net/sjbrinker/rise-of-the-marketing-technologist&amp;usg=ALkJrhi_RrigbEIpxDzTo0Lg7AwYTXO5hQ" TargetMode="External"/><Relationship Id="rId10"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2009/08/the-greenfield-of-marketing-software/&amp;usg=ALkJrhgaT6CrFNVDNZiqjWa39PJAkBM4XA" TargetMode="External"/><Relationship Id="rId4"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2010/04/rise-of-the-marketing-technologist/&amp;usg=ALkJrhjaQa7UFjwIXWsNMXURALhfmgL_yg" TargetMode="External"/><Relationship Id="rId9" Type="http://schemas.openxmlformats.org/officeDocument/2006/relationships/hyperlink" Target="http://translate.googleusercontent.com/translate_c?depth=1&amp;hl=id&amp;prev=/search%3Fq%3Dkeuntungan%2Brise%2Bof%2Bthe%2Bmarketing%2Btechnologist%26biw%3D1024%26bih%3D485&amp;rurl=translate.google.com&amp;sl=en&amp;u=http://chiefmartec.com/2008/04/cloud-computing/&amp;usg=ALkJrhg3_IaE-obYMR1u7jHYIq5SFkUCrw"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id-ID" sz="1200" b="0" i="0" kern="1200" cap="all" dirty="0" smtClean="0">
                <a:solidFill>
                  <a:schemeClr val="tx1"/>
                </a:solidFill>
                <a:latin typeface="+mn-lt"/>
                <a:ea typeface="+mn-ea"/>
                <a:cs typeface="+mn-cs"/>
              </a:rPr>
              <a:t>APRIL 18, 2010BY </a:t>
            </a:r>
            <a:r>
              <a:rPr lang="id-ID" sz="1200" b="1" i="0" u="none" strike="noStrike" kern="1200" cap="all" dirty="0" smtClean="0">
                <a:solidFill>
                  <a:schemeClr val="tx1"/>
                </a:solidFill>
                <a:latin typeface="+mn-lt"/>
                <a:ea typeface="+mn-ea"/>
                <a:cs typeface="+mn-cs"/>
                <a:hlinkClick r:id="rId3" tooltip="Scott Brinker"/>
              </a:rPr>
              <a:t>SCOTT BRINKER</a:t>
            </a:r>
            <a:r>
              <a:rPr lang="id-ID" sz="1200" b="1" i="0" u="none" strike="noStrike" kern="1200" cap="all" dirty="0" smtClean="0">
                <a:solidFill>
                  <a:schemeClr val="tx1"/>
                </a:solidFill>
                <a:latin typeface="+mn-lt"/>
                <a:ea typeface="+mn-ea"/>
                <a:cs typeface="+mn-cs"/>
                <a:hlinkClick r:id="rId4"/>
              </a:rPr>
              <a:t>34 KOMENTAR</a:t>
            </a:r>
            <a:endParaRPr lang="id-ID" sz="1200" b="0" i="0" kern="1200" cap="all"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Rise of Marketing Technologist</a:t>
            </a:r>
          </a:p>
          <a:p>
            <a:r>
              <a:rPr lang="id-ID" sz="1200" b="0" i="0" u="none" strike="noStrike" kern="1200" dirty="0" smtClean="0">
                <a:solidFill>
                  <a:schemeClr val="tx1"/>
                </a:solidFill>
                <a:latin typeface="+mn-lt"/>
                <a:ea typeface="+mn-ea"/>
                <a:cs typeface="+mn-cs"/>
              </a:rPr>
              <a:t>Minggu lalu, saya memberikan ceramah saya di Search Insider Summit pada </a:t>
            </a:r>
            <a:r>
              <a:rPr lang="id-ID" sz="1200" b="0" i="1" u="none" strike="noStrike" kern="1200" dirty="0" smtClean="0">
                <a:solidFill>
                  <a:schemeClr val="tx1"/>
                </a:solidFill>
                <a:latin typeface="+mn-lt"/>
                <a:ea typeface="+mn-ea"/>
                <a:cs typeface="+mn-cs"/>
              </a:rPr>
              <a:t>Kebangkitan Technologist Pemasaran.</a:t>
            </a:r>
            <a:r>
              <a:rPr lang="id-ID" sz="1200" b="0" i="0" u="none" strike="noStrike" kern="1200" dirty="0" smtClean="0">
                <a:solidFill>
                  <a:schemeClr val="tx1"/>
                </a:solidFill>
                <a:latin typeface="+mn-lt"/>
                <a:ea typeface="+mn-ea"/>
                <a:cs typeface="+mn-cs"/>
              </a:rPr>
              <a:t> Berdasarkan umpan balik positif yang saya terima dari merek, lembaga, dan vendor teknologi sama, itu tampaknya beresonansi mendalam.</a:t>
            </a:r>
          </a:p>
          <a:p>
            <a:r>
              <a:rPr lang="id-ID" sz="1200" b="0" i="0" u="none" strike="noStrike" kern="1200" dirty="0" smtClean="0">
                <a:solidFill>
                  <a:schemeClr val="tx1"/>
                </a:solidFill>
                <a:latin typeface="+mn-lt"/>
                <a:ea typeface="+mn-ea"/>
                <a:cs typeface="+mn-cs"/>
              </a:rPr>
              <a:t>Jadi, pertama, saya ingin berbagi slide presentasi dengan Anda:</a:t>
            </a:r>
          </a:p>
          <a:p>
            <a:r>
              <a:rPr lang="id-ID" sz="1200" b="1" i="0" u="none" strike="noStrike" kern="1200" dirty="0" smtClean="0">
                <a:solidFill>
                  <a:schemeClr val="tx1"/>
                </a:solidFill>
                <a:latin typeface="+mn-lt"/>
                <a:ea typeface="+mn-ea"/>
                <a:cs typeface="+mn-cs"/>
                <a:hlinkClick r:id="rId5" tooltip="Rise of Marketing Technologist"/>
              </a:rPr>
              <a:t>Rise of Marketing Technologist</a:t>
            </a:r>
            <a:r>
              <a:rPr lang="id-ID" sz="1200" b="0" i="0" kern="1200" dirty="0" smtClean="0">
                <a:solidFill>
                  <a:schemeClr val="tx1"/>
                </a:solidFill>
                <a:latin typeface="+mn-lt"/>
                <a:ea typeface="+mn-ea"/>
                <a:cs typeface="+mn-cs"/>
              </a:rPr>
              <a:t>Lihat lebih </a:t>
            </a:r>
            <a:r>
              <a:rPr lang="id-ID" sz="1200" b="0" i="0" u="none" strike="noStrike" kern="1200" dirty="0" smtClean="0">
                <a:solidFill>
                  <a:schemeClr val="tx1"/>
                </a:solidFill>
                <a:latin typeface="+mn-lt"/>
                <a:ea typeface="+mn-ea"/>
                <a:cs typeface="+mn-cs"/>
                <a:hlinkClick r:id="rId6"/>
              </a:rPr>
              <a:t>presentasi</a:t>
            </a:r>
            <a:r>
              <a:rPr lang="id-ID" sz="1200" b="0" i="0" kern="1200" dirty="0" smtClean="0">
                <a:solidFill>
                  <a:schemeClr val="tx1"/>
                </a:solidFill>
                <a:latin typeface="+mn-lt"/>
                <a:ea typeface="+mn-ea"/>
                <a:cs typeface="+mn-cs"/>
              </a:rPr>
              <a:t> dari </a:t>
            </a:r>
            <a:r>
              <a:rPr lang="id-ID" sz="1200" b="0" i="0" u="none" strike="noStrike" kern="1200" dirty="0" smtClean="0">
                <a:solidFill>
                  <a:schemeClr val="tx1"/>
                </a:solidFill>
                <a:latin typeface="+mn-lt"/>
                <a:ea typeface="+mn-ea"/>
                <a:cs typeface="+mn-cs"/>
                <a:hlinkClick r:id="rId7"/>
              </a:rPr>
              <a:t>sjbrinker</a:t>
            </a:r>
            <a:r>
              <a:rPr lang="id-ID" sz="1200" b="0" i="0" kern="1200" dirty="0" smtClean="0">
                <a:solidFill>
                  <a:schemeClr val="tx1"/>
                </a:solidFill>
                <a:latin typeface="+mn-lt"/>
                <a:ea typeface="+mn-ea"/>
                <a:cs typeface="+mn-cs"/>
              </a:rPr>
              <a:t> .</a:t>
            </a:r>
          </a:p>
          <a:p>
            <a:r>
              <a:rPr lang="id-ID" sz="1200" b="0" i="0" u="none" strike="noStrike" kern="1200" dirty="0" smtClean="0">
                <a:solidFill>
                  <a:schemeClr val="tx1"/>
                </a:solidFill>
                <a:latin typeface="+mn-lt"/>
                <a:ea typeface="+mn-ea"/>
                <a:cs typeface="+mn-cs"/>
              </a:rPr>
              <a:t>Namun, karena slide tidak dapat menangkap dinamika penuh presentasi, saya pikir saya akan mengikuti dengan versi esai pembicaraan saya juga.</a:t>
            </a:r>
          </a:p>
          <a:p>
            <a:r>
              <a:rPr lang="id-ID" sz="1200" b="0" i="0" u="none" strike="noStrike" kern="1200" dirty="0" smtClean="0">
                <a:solidFill>
                  <a:schemeClr val="tx1"/>
                </a:solidFill>
                <a:latin typeface="+mn-lt"/>
                <a:ea typeface="+mn-ea"/>
                <a:cs typeface="+mn-cs"/>
              </a:rPr>
              <a:t>Rise of Marketing Technologist</a:t>
            </a:r>
          </a:p>
          <a:p>
            <a:r>
              <a:rPr lang="id-ID" sz="1200" b="0" i="0" u="none" strike="noStrike" kern="1200" dirty="0" smtClean="0">
                <a:solidFill>
                  <a:schemeClr val="tx1"/>
                </a:solidFill>
                <a:latin typeface="+mn-lt"/>
                <a:ea typeface="+mn-ea"/>
                <a:cs typeface="+mn-cs"/>
              </a:rPr>
              <a:t>Premis saya sederhana: </a:t>
            </a:r>
            <a:r>
              <a:rPr lang="id-ID" sz="1200" b="1" i="0" u="none" strike="noStrike" kern="1200" dirty="0" smtClean="0">
                <a:solidFill>
                  <a:schemeClr val="tx1"/>
                </a:solidFill>
                <a:latin typeface="+mn-lt"/>
                <a:ea typeface="+mn-ea"/>
                <a:cs typeface="+mn-cs"/>
              </a:rPr>
              <a:t>pemasaran harus mengendalikan takdir teknologinya.</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Dalam beberapa tahun terakhir, pemasaran telah dibanjiri dengan banjir teknologi pemasaran. Logo di bawah ini menyediakan hanya contoh dari luasnya persembahan ini:</a:t>
            </a:r>
          </a:p>
          <a:p>
            <a:r>
              <a:rPr lang="id-ID" sz="1200" b="0" i="0" u="none" strike="noStrike" kern="1200" dirty="0" smtClean="0">
                <a:solidFill>
                  <a:schemeClr val="tx1"/>
                </a:solidFill>
                <a:latin typeface="+mn-lt"/>
                <a:ea typeface="+mn-ea"/>
                <a:cs typeface="+mn-cs"/>
              </a:rPr>
              <a:t>Dan lebih inovasi berdatangan setiap hari. Lima kekuatan di industri kami telah bergabung untuk menciptakan </a:t>
            </a:r>
            <a:r>
              <a:rPr lang="id-ID" sz="1200" b="0" i="0" u="none" strike="noStrike" kern="1200" dirty="0" smtClean="0">
                <a:solidFill>
                  <a:schemeClr val="tx1"/>
                </a:solidFill>
                <a:latin typeface="+mn-lt"/>
                <a:ea typeface="+mn-ea"/>
                <a:cs typeface="+mn-cs"/>
                <a:hlinkClick r:id="rId8"/>
              </a:rPr>
              <a:t>badai yang sempurna untuk teknologi pemasaran</a:t>
            </a:r>
            <a:r>
              <a:rPr lang="id-ID" sz="1200" b="0" i="0" u="none" strike="noStrike" kern="1200" dirty="0" smtClean="0">
                <a:solidFill>
                  <a:schemeClr val="tx1"/>
                </a:solidFill>
                <a:latin typeface="+mn-lt"/>
                <a:ea typeface="+mn-ea"/>
                <a:cs typeface="+mn-cs"/>
              </a:rPr>
              <a:t> :</a:t>
            </a:r>
          </a:p>
          <a:p>
            <a:r>
              <a:rPr lang="id-ID" sz="1200" b="0" i="0" kern="1200" dirty="0" smtClean="0">
                <a:solidFill>
                  <a:schemeClr val="tx1"/>
                </a:solidFill>
                <a:latin typeface="+mn-lt"/>
                <a:ea typeface="+mn-ea"/>
                <a:cs typeface="+mn-cs"/>
              </a:rPr>
              <a:t>migrasi uang dari media lama ke media baru</a:t>
            </a:r>
          </a:p>
          <a:p>
            <a:r>
              <a:rPr lang="id-ID" sz="1200" b="0" i="0" u="none" strike="noStrike" kern="1200" dirty="0" smtClean="0">
                <a:solidFill>
                  <a:schemeClr val="tx1"/>
                </a:solidFill>
                <a:latin typeface="+mn-lt"/>
                <a:ea typeface="+mn-ea"/>
                <a:cs typeface="+mn-cs"/>
                <a:hlinkClick r:id="rId9"/>
              </a:rPr>
              <a:t>komputasi awan</a:t>
            </a:r>
            <a:r>
              <a:rPr lang="id-ID" sz="1200" b="0" i="0" kern="1200" dirty="0" smtClean="0">
                <a:solidFill>
                  <a:schemeClr val="tx1"/>
                </a:solidFill>
                <a:latin typeface="+mn-lt"/>
                <a:ea typeface="+mn-ea"/>
                <a:cs typeface="+mn-cs"/>
              </a:rPr>
              <a:t> dan migrasi dari TI untuk SaaS</a:t>
            </a:r>
          </a:p>
          <a:p>
            <a:r>
              <a:rPr lang="id-ID" sz="1200" b="0" i="0" kern="1200" dirty="0" smtClean="0">
                <a:solidFill>
                  <a:schemeClr val="tx1"/>
                </a:solidFill>
                <a:latin typeface="+mn-lt"/>
                <a:ea typeface="+mn-ea"/>
                <a:cs typeface="+mn-cs"/>
              </a:rPr>
              <a:t>sifat terukur digital untuk menunjukkan ROI</a:t>
            </a:r>
          </a:p>
          <a:p>
            <a:r>
              <a:rPr lang="id-ID" sz="1200" b="0" i="0" u="none" strike="noStrike" kern="1200" dirty="0" smtClean="0">
                <a:solidFill>
                  <a:schemeClr val="tx1"/>
                </a:solidFill>
                <a:latin typeface="+mn-lt"/>
                <a:ea typeface="+mn-ea"/>
                <a:cs typeface="+mn-cs"/>
                <a:hlinkClick r:id="rId10"/>
              </a:rPr>
              <a:t>sebuah greenfield kesempatan</a:t>
            </a:r>
            <a:r>
              <a:rPr lang="id-ID" sz="1200" b="0" i="0" kern="1200" dirty="0" smtClean="0">
                <a:solidFill>
                  <a:schemeClr val="tx1"/>
                </a:solidFill>
                <a:latin typeface="+mn-lt"/>
                <a:ea typeface="+mn-ea"/>
                <a:cs typeface="+mn-cs"/>
              </a:rPr>
              <a:t> bagi pendatang baru</a:t>
            </a:r>
          </a:p>
          <a:p>
            <a:r>
              <a:rPr lang="id-ID" sz="1200" b="0" i="0" kern="1200" dirty="0" smtClean="0">
                <a:solidFill>
                  <a:schemeClr val="tx1"/>
                </a:solidFill>
                <a:latin typeface="+mn-lt"/>
                <a:ea typeface="+mn-ea"/>
                <a:cs typeface="+mn-cs"/>
              </a:rPr>
              <a:t>ekonomi-kecepatan tinggi inovasi perangkat lunak</a:t>
            </a:r>
          </a:p>
          <a:p>
            <a:r>
              <a:rPr lang="id-ID" sz="1200" b="0" i="0" u="none" strike="noStrike" kern="1200" dirty="0" smtClean="0">
                <a:solidFill>
                  <a:schemeClr val="tx1"/>
                </a:solidFill>
                <a:latin typeface="+mn-lt"/>
                <a:ea typeface="+mn-ea"/>
                <a:cs typeface="+mn-cs"/>
              </a:rPr>
              <a:t>Secara bersama-sama, ini menunjukkan pasar yang besar - bertambah besar setiap tahun - dengan hambatan yang relatif rendah untuk masuk. Hal ini hanya mulai disadap. Hasilnya, bisa ditebak, akan ada ledakan produk dan jasa teknologi pemasaran selama 5 tahun ke depan.</a:t>
            </a:r>
          </a:p>
          <a:p>
            <a:r>
              <a:rPr lang="id-ID" sz="1200" b="0" i="0" u="none" strike="noStrike" kern="1200" dirty="0" smtClean="0">
                <a:solidFill>
                  <a:schemeClr val="tx1"/>
                </a:solidFill>
                <a:latin typeface="+mn-lt"/>
                <a:ea typeface="+mn-ea"/>
                <a:cs typeface="+mn-cs"/>
              </a:rPr>
              <a:t>Hal ini dapat tampak agak besar.</a:t>
            </a:r>
          </a:p>
          <a:p>
            <a:r>
              <a:rPr lang="id-ID" sz="1200" b="0" i="0" u="none" strike="noStrike" kern="1200" dirty="0" smtClean="0">
                <a:solidFill>
                  <a:schemeClr val="tx1"/>
                </a:solidFill>
                <a:latin typeface="+mn-lt"/>
                <a:ea typeface="+mn-ea"/>
                <a:cs typeface="+mn-cs"/>
              </a:rPr>
              <a:t>Tapi tunggu, masih ada lagi ...</a:t>
            </a:r>
          </a:p>
          <a:p>
            <a:r>
              <a:rPr lang="id-ID" sz="1200" b="0" i="0" u="none" strike="noStrike" kern="1200" dirty="0" smtClean="0">
                <a:solidFill>
                  <a:schemeClr val="tx1"/>
                </a:solidFill>
                <a:latin typeface="+mn-lt"/>
                <a:ea typeface="+mn-ea"/>
                <a:cs typeface="+mn-cs"/>
              </a:rPr>
              <a:t>Teknologi pemasaran tidak hanya perangkat lunak yang Anda beli - itu juga software yang Anda buat. Aplikasi web, widgets, aplikasi Facebook, aplikasi iPhone, aplikasi Android, iklan interaktif, web semantik, dan bahkan fitur yang terhubung dari produk Anda sekarang bagian dari wilayah pemasaran.</a:t>
            </a:r>
          </a:p>
          <a:p>
            <a:r>
              <a:rPr lang="id-ID" sz="1200" b="0" i="0" u="none" strike="noStrike" kern="1200" dirty="0" smtClean="0">
                <a:solidFill>
                  <a:schemeClr val="tx1"/>
                </a:solidFill>
                <a:latin typeface="+mn-lt"/>
                <a:ea typeface="+mn-ea"/>
                <a:cs typeface="+mn-cs"/>
              </a:rPr>
              <a:t>Pemasaran digital telah berkembang jauh melampaui situs web. Sebagai pemasar, kita sekarang mengelola, besar </a:t>
            </a:r>
            <a:r>
              <a:rPr lang="id-ID" sz="1200" b="0" i="0" u="none" strike="noStrike" kern="1200" dirty="0" smtClean="0">
                <a:solidFill>
                  <a:schemeClr val="tx1"/>
                </a:solidFill>
                <a:latin typeface="+mn-lt"/>
                <a:ea typeface="+mn-ea"/>
                <a:cs typeface="+mn-cs"/>
                <a:hlinkClick r:id="rId11"/>
              </a:rPr>
              <a:t>web diperpanjang</a:t>
            </a:r>
            <a:r>
              <a:rPr lang="id-ID" sz="1200" b="0" i="0" u="none" strike="noStrike" kern="1200" dirty="0" smtClean="0">
                <a:solidFill>
                  <a:schemeClr val="tx1"/>
                </a:solidFill>
                <a:latin typeface="+mn-lt"/>
                <a:ea typeface="+mn-ea"/>
                <a:cs typeface="+mn-cs"/>
              </a:rPr>
              <a:t> yang mencakup halaman arahan, microsites, pos-pos media sosial, aplikasi mobile, iklan dinamis dan banyak lagi. Saya melihat ini sebagai semacam model sistem surya, dengan banyak planet mengorbit Platform strategi pemasaran utama Anda.</a:t>
            </a:r>
          </a:p>
          <a:p>
            <a:r>
              <a:rPr lang="id-ID" sz="1200" b="0" i="0" u="none" strike="noStrike" kern="1200" dirty="0" smtClean="0">
                <a:solidFill>
                  <a:schemeClr val="tx1"/>
                </a:solidFill>
                <a:latin typeface="+mn-lt"/>
                <a:ea typeface="+mn-ea"/>
                <a:cs typeface="+mn-cs"/>
              </a:rPr>
              <a:t>Dan planet baru tampaknya memasuki medan gravitasi kami setiap tahun. Tahun ini, iPad dan komputer tablet yang muncul sebagai satelit terbaru dalam orbit.</a:t>
            </a:r>
          </a:p>
          <a:p>
            <a:r>
              <a:rPr lang="id-ID" sz="1200" b="0" i="0" u="none" strike="noStrike" kern="1200" dirty="0" smtClean="0">
                <a:solidFill>
                  <a:schemeClr val="tx1"/>
                </a:solidFill>
                <a:latin typeface="+mn-lt"/>
                <a:ea typeface="+mn-ea"/>
                <a:cs typeface="+mn-cs"/>
              </a:rPr>
              <a:t>3 Spheres Teknologi Pemasaran</a:t>
            </a:r>
          </a:p>
          <a:p>
            <a:r>
              <a:rPr lang="id-ID" sz="1200" b="0" i="0" u="none" strike="noStrike" kern="1200" dirty="0" smtClean="0">
                <a:solidFill>
                  <a:schemeClr val="tx1"/>
                </a:solidFill>
                <a:latin typeface="+mn-lt"/>
                <a:ea typeface="+mn-ea"/>
                <a:cs typeface="+mn-cs"/>
              </a:rPr>
              <a:t>Semua teknologi ini - yang kita beli, yang kita membangun di atas - dapat dikategorikan menjadi tiga bidang yang tumpang tindih:</a:t>
            </a:r>
          </a:p>
          <a:p>
            <a:r>
              <a:rPr lang="id-ID" sz="1200" b="1" i="0" u="none" strike="noStrike" kern="1200" dirty="0" smtClean="0">
                <a:solidFill>
                  <a:schemeClr val="tx1"/>
                </a:solidFill>
                <a:latin typeface="+mn-lt"/>
                <a:ea typeface="+mn-ea"/>
                <a:cs typeface="+mn-cs"/>
              </a:rPr>
              <a:t>Teknologi internal</a:t>
            </a:r>
            <a:r>
              <a:rPr lang="id-ID" sz="1200" b="0" i="0" u="none" strike="noStrike" kern="1200" dirty="0" smtClean="0">
                <a:solidFill>
                  <a:schemeClr val="tx1"/>
                </a:solidFill>
                <a:latin typeface="+mn-lt"/>
                <a:ea typeface="+mn-ea"/>
                <a:cs typeface="+mn-cs"/>
              </a:rPr>
              <a:t> adalah apa yang kita gunakan untuk mengelola dan menganalisis operasi pemasaran, seperti analisis, SEO audit, intelijen kompetitif, dan pemantauan media sosial </a:t>
            </a:r>
            <a:r>
              <a:rPr lang="id-ID" sz="1200" b="1" i="0" u="none" strike="noStrike" kern="1200" dirty="0" smtClean="0">
                <a:solidFill>
                  <a:schemeClr val="tx1"/>
                </a:solidFill>
                <a:latin typeface="+mn-lt"/>
                <a:ea typeface="+mn-ea"/>
                <a:cs typeface="+mn-cs"/>
              </a:rPr>
              <a:t>teknologi eksternal</a:t>
            </a:r>
            <a:r>
              <a:rPr lang="id-ID" sz="1200" b="0" i="0" u="none" strike="noStrike" kern="1200" dirty="0" smtClean="0">
                <a:solidFill>
                  <a:schemeClr val="tx1"/>
                </a:solidFill>
                <a:latin typeface="+mn-lt"/>
                <a:ea typeface="+mn-ea"/>
                <a:cs typeface="+mn-cs"/>
              </a:rPr>
              <a:t> meliputi platform yang kita gunakan untuk menjangkau khalayak dan menyampaikan konten -. Situs web, iklan, halaman arahan , kampanye email, dan aplikasi dari semua jenis.</a:t>
            </a:r>
          </a:p>
          <a:p>
            <a:r>
              <a:rPr lang="id-ID" sz="1200" b="0" i="0" u="none" strike="noStrike" kern="1200" dirty="0" smtClean="0">
                <a:solidFill>
                  <a:schemeClr val="tx1"/>
                </a:solidFill>
                <a:latin typeface="+mn-lt"/>
                <a:ea typeface="+mn-ea"/>
                <a:cs typeface="+mn-cs"/>
              </a:rPr>
              <a:t>Dan, di banyak pasar, ada domain mekar baru </a:t>
            </a:r>
            <a:r>
              <a:rPr lang="id-ID" sz="1200" b="1" i="0" u="none" strike="noStrike" kern="1200" dirty="0" smtClean="0">
                <a:solidFill>
                  <a:schemeClr val="tx1"/>
                </a:solidFill>
                <a:latin typeface="+mn-lt"/>
                <a:ea typeface="+mn-ea"/>
                <a:cs typeface="+mn-cs"/>
              </a:rPr>
              <a:t>teknologi produk</a:t>
            </a:r>
            <a:r>
              <a:rPr lang="id-ID" sz="1200" b="0" i="0" u="none" strike="noStrike" kern="1200" dirty="0" smtClean="0">
                <a:solidFill>
                  <a:schemeClr val="tx1"/>
                </a:solidFill>
                <a:latin typeface="+mn-lt"/>
                <a:ea typeface="+mn-ea"/>
                <a:cs typeface="+mn-cs"/>
              </a:rPr>
              <a:t> - fitur yang dibangun ke dalam produk dan layanan yang sangat Anda, yang secara langsung memberi makan ke ekosistem pemasaran Anda. Berbagi sosial fitur. Lokasi fitur dengan GPS. RFID dan partisipasi dalam The Internet of Things. Produk murni digital dengan kemampuan virus yang melekat.</a:t>
            </a:r>
          </a:p>
          <a:p>
            <a:r>
              <a:rPr lang="id-ID" sz="1200" b="0" i="0" u="none" strike="noStrike" kern="1200" dirty="0" smtClean="0">
                <a:solidFill>
                  <a:schemeClr val="tx1"/>
                </a:solidFill>
                <a:latin typeface="+mn-lt"/>
                <a:ea typeface="+mn-ea"/>
                <a:cs typeface="+mn-cs"/>
              </a:rPr>
              <a:t>Kita bicara tentang </a:t>
            </a:r>
            <a:r>
              <a:rPr lang="id-ID" sz="1200" b="0" i="1" u="none" strike="noStrike" kern="1200" dirty="0" smtClean="0">
                <a:solidFill>
                  <a:schemeClr val="tx1"/>
                </a:solidFill>
                <a:latin typeface="+mn-lt"/>
                <a:ea typeface="+mn-ea"/>
                <a:cs typeface="+mn-cs"/>
              </a:rPr>
              <a:t>banyak</a:t>
            </a:r>
            <a:r>
              <a:rPr lang="id-ID" sz="1200" b="0" i="0" u="none" strike="noStrike" kern="1200" dirty="0" smtClean="0">
                <a:solidFill>
                  <a:schemeClr val="tx1"/>
                </a:solidFill>
                <a:latin typeface="+mn-lt"/>
                <a:ea typeface="+mn-ea"/>
                <a:cs typeface="+mn-cs"/>
              </a:rPr>
              <a:t> teknologi yang berbeda.</a:t>
            </a:r>
          </a:p>
          <a:p>
            <a:r>
              <a:rPr lang="id-ID" sz="1200" b="0" i="0" u="none" strike="noStrike" kern="1200" dirty="0" smtClean="0">
                <a:solidFill>
                  <a:schemeClr val="tx1"/>
                </a:solidFill>
                <a:latin typeface="+mn-lt"/>
                <a:ea typeface="+mn-ea"/>
                <a:cs typeface="+mn-cs"/>
              </a:rPr>
              <a:t>Namun dalam gambaran besar dari pemasaran, tantangan sebenarnya bukanlah komponen individu - itu bagaimana potongan-potongan yang berbeda cocok bersama-sama di perusahaan Anda yang unik. Bila Anda menghubungkan titik-titik, Anda mendapatkan seorang pangeran atau katak?</a:t>
            </a:r>
          </a:p>
          <a:p>
            <a:r>
              <a:rPr lang="id-ID" sz="1200" b="0" i="0" u="none" strike="noStrike" kern="1200" dirty="0" smtClean="0">
                <a:solidFill>
                  <a:schemeClr val="tx1"/>
                </a:solidFill>
                <a:latin typeface="+mn-lt"/>
                <a:ea typeface="+mn-ea"/>
                <a:cs typeface="+mn-cs"/>
              </a:rPr>
              <a:t>Keputusan Teknologi dalam Pemasaran</a:t>
            </a:r>
          </a:p>
          <a:p>
            <a:r>
              <a:rPr lang="id-ID" sz="1200" b="0" i="0" u="none" strike="noStrike" kern="1200" dirty="0" smtClean="0">
                <a:solidFill>
                  <a:schemeClr val="tx1"/>
                </a:solidFill>
                <a:latin typeface="+mn-lt"/>
                <a:ea typeface="+mn-ea"/>
                <a:cs typeface="+mn-cs"/>
              </a:rPr>
              <a:t>Sejumlah orang telah mengatakan bahwa pemasaran tampaknya akan semakin sulit. Lebih menyenangkan, tapi lebih sulit.</a:t>
            </a:r>
          </a:p>
          <a:p>
            <a:r>
              <a:rPr lang="id-ID" sz="1200" b="0" i="0" u="none" strike="noStrike" kern="1200" dirty="0" smtClean="0">
                <a:solidFill>
                  <a:schemeClr val="tx1"/>
                </a:solidFill>
                <a:latin typeface="+mn-lt"/>
                <a:ea typeface="+mn-ea"/>
                <a:cs typeface="+mn-cs"/>
              </a:rPr>
              <a:t>Salah satu alasan itu semakin sulit adalah karena meningkatnya jumlah keputusan teknologi pemasar harus berjuang dengan. Itu tidak terlalu banyak tahun yang lalu bahwa ada hanya segelintir pilihan - yang CRM untuk menggunakan, yang sistem manajemen konten (CMS) untuk mengadopsi, yang penyedia analisis web untuk memilih.</a:t>
            </a:r>
          </a:p>
          <a:p>
            <a:r>
              <a:rPr lang="id-ID" sz="1200" b="0" i="0" u="none" strike="noStrike" kern="1200" dirty="0" smtClean="0">
                <a:solidFill>
                  <a:schemeClr val="tx1"/>
                </a:solidFill>
                <a:latin typeface="+mn-lt"/>
                <a:ea typeface="+mn-ea"/>
                <a:cs typeface="+mn-cs"/>
              </a:rPr>
              <a:t>Namun baru-baru, jumlah keputusan teknologi pemasaran terus meroket. Pemasar memiliki lebih banyak aplikasi dan platform untuk membuat keputusan daripada sebelumnya - manajemen tawaran, manajemen kampanye, optimasi konversi, manajemen atribusi, otomatisasi pemasaran, pemantauan media sosial, perilaku penargetan dll</a:t>
            </a:r>
          </a:p>
          <a:p>
            <a:r>
              <a:rPr lang="id-ID" sz="1200" b="0" i="0" u="none" strike="noStrike" kern="1200" dirty="0" smtClean="0">
                <a:solidFill>
                  <a:schemeClr val="tx1"/>
                </a:solidFill>
                <a:latin typeface="+mn-lt"/>
                <a:ea typeface="+mn-ea"/>
                <a:cs typeface="+mn-cs"/>
              </a:rPr>
              <a:t>Setiap kali sebuah platform baru atau aplikasi tiba di lapangan, ruang keputusan benar-benar tumbuh secara eksponensial. Karena sekali lagi, itu bukan hanya keputusan tentang komponen individu - tapi keputusan tentang interaksi mereka satu sama lain.</a:t>
            </a:r>
          </a:p>
          <a:p>
            <a:r>
              <a:rPr lang="id-ID" sz="1200" b="0" i="0" u="none" strike="noStrike" kern="1200" dirty="0" smtClean="0">
                <a:solidFill>
                  <a:schemeClr val="tx1"/>
                </a:solidFill>
                <a:latin typeface="+mn-lt"/>
                <a:ea typeface="+mn-ea"/>
                <a:cs typeface="+mn-cs"/>
              </a:rPr>
              <a:t>Keputusan ini memiliki konsekuensi yang signifikan.</a:t>
            </a:r>
          </a:p>
          <a:p>
            <a:r>
              <a:rPr lang="id-ID" sz="1200" b="0" i="0" u="none" strike="noStrike" kern="1200" dirty="0" smtClean="0">
                <a:solidFill>
                  <a:schemeClr val="tx1"/>
                </a:solidFill>
                <a:latin typeface="+mn-lt"/>
                <a:ea typeface="+mn-ea"/>
                <a:cs typeface="+mn-cs"/>
              </a:rPr>
              <a:t>Mereka menentukan apa kemampuan pemasaran akan memiliki perusahaan Anda. Mereka membentuk pengalaman yang prospek dan pelanggan akan memiliki dengan Anda. Mereka mempengaruhi efisiensi organisasi Anda dan posisi persaingan. Dan mereka membuka (atau menutup) pintu untuk sinergi dengan pilihan teknologi lain.</a:t>
            </a:r>
          </a:p>
          <a:p>
            <a:r>
              <a:rPr lang="id-ID" sz="1200" b="0" i="0" u="none" strike="noStrike" kern="1200" dirty="0" smtClean="0">
                <a:solidFill>
                  <a:schemeClr val="tx1"/>
                </a:solidFill>
                <a:latin typeface="+mn-lt"/>
                <a:ea typeface="+mn-ea"/>
                <a:cs typeface="+mn-cs"/>
              </a:rPr>
              <a:t>Dengan kata lain, </a:t>
            </a:r>
            <a:r>
              <a:rPr lang="id-ID" sz="1200" b="1" i="0" u="none" strike="noStrike" kern="1200" dirty="0" smtClean="0">
                <a:solidFill>
                  <a:schemeClr val="tx1"/>
                </a:solidFill>
                <a:latin typeface="+mn-lt"/>
                <a:ea typeface="+mn-ea"/>
                <a:cs typeface="+mn-cs"/>
              </a:rPr>
              <a:t>keputusan teknologi dan strategi pemasaran yang saling terkait.</a:t>
            </a:r>
            <a:r>
              <a:rPr lang="id-ID" sz="1200" b="0" i="0" u="none" strike="noStrike" kern="1200" dirty="0" smtClean="0">
                <a:solidFill>
                  <a:schemeClr val="tx1"/>
                </a:solidFill>
                <a:latin typeface="+mn-lt"/>
                <a:ea typeface="+mn-ea"/>
                <a:cs typeface="+mn-cs"/>
              </a:rPr>
              <a:t>Anda tidak dapat mengatasi satu tanpa mempengaruhi yang lain.</a:t>
            </a:r>
          </a:p>
          <a:p>
            <a:r>
              <a:rPr lang="id-ID" sz="1200" b="0" i="0" u="none" strike="noStrike" kern="1200" dirty="0" smtClean="0">
                <a:solidFill>
                  <a:schemeClr val="tx1"/>
                </a:solidFill>
                <a:latin typeface="+mn-lt"/>
                <a:ea typeface="+mn-ea"/>
                <a:cs typeface="+mn-cs"/>
              </a:rPr>
              <a:t>Tapi siapa yang membuat keputusan ini?</a:t>
            </a:r>
          </a:p>
          <a:p>
            <a:r>
              <a:rPr lang="id-ID" sz="1200" b="0" i="0" kern="1200" dirty="0" smtClean="0">
                <a:solidFill>
                  <a:schemeClr val="tx1"/>
                </a:solidFill>
                <a:latin typeface="+mn-lt"/>
                <a:ea typeface="+mn-ea"/>
                <a:cs typeface="+mn-cs"/>
              </a:rPr>
              <a:t>Pemasar</a:t>
            </a:r>
          </a:p>
          <a:p>
            <a:r>
              <a:rPr lang="id-ID" sz="1200" b="0" i="0" kern="1200" dirty="0" smtClean="0">
                <a:solidFill>
                  <a:schemeClr val="tx1"/>
                </a:solidFill>
                <a:latin typeface="+mn-lt"/>
                <a:ea typeface="+mn-ea"/>
                <a:cs typeface="+mn-cs"/>
              </a:rPr>
              <a:t>Departemen TI</a:t>
            </a:r>
          </a:p>
          <a:p>
            <a:r>
              <a:rPr lang="id-ID" sz="1200" b="0" i="0" kern="1200" dirty="0" smtClean="0">
                <a:solidFill>
                  <a:schemeClr val="tx1"/>
                </a:solidFill>
                <a:latin typeface="+mn-lt"/>
                <a:ea typeface="+mn-ea"/>
                <a:cs typeface="+mn-cs"/>
              </a:rPr>
              <a:t>Toko web</a:t>
            </a:r>
          </a:p>
          <a:p>
            <a:r>
              <a:rPr lang="id-ID" sz="1200" b="0" i="0" kern="1200" dirty="0" smtClean="0">
                <a:solidFill>
                  <a:schemeClr val="tx1"/>
                </a:solidFill>
                <a:latin typeface="+mn-lt"/>
                <a:ea typeface="+mn-ea"/>
                <a:cs typeface="+mn-cs"/>
              </a:rPr>
              <a:t>Vendor teknologi</a:t>
            </a:r>
          </a:p>
          <a:p>
            <a:r>
              <a:rPr lang="id-ID" sz="1200" b="0" i="0" kern="1200" dirty="0" smtClean="0">
                <a:solidFill>
                  <a:schemeClr val="tx1"/>
                </a:solidFill>
                <a:latin typeface="+mn-lt"/>
                <a:ea typeface="+mn-ea"/>
                <a:cs typeface="+mn-cs"/>
              </a:rPr>
              <a:t>Ad hoc</a:t>
            </a:r>
          </a:p>
          <a:p>
            <a:r>
              <a:rPr lang="id-ID" sz="1200" b="0" i="0" u="none" strike="noStrike" kern="1200" dirty="0" smtClean="0">
                <a:solidFill>
                  <a:schemeClr val="tx1"/>
                </a:solidFill>
                <a:latin typeface="+mn-lt"/>
                <a:ea typeface="+mn-ea"/>
                <a:cs typeface="+mn-cs"/>
              </a:rPr>
              <a:t>Dan atas dasar apa yang mereka membuat keputusan?</a:t>
            </a:r>
          </a:p>
          <a:p>
            <a:r>
              <a:rPr lang="id-ID" sz="1200" b="0" i="0" kern="1200" dirty="0" smtClean="0">
                <a:solidFill>
                  <a:schemeClr val="tx1"/>
                </a:solidFill>
                <a:latin typeface="+mn-lt"/>
                <a:ea typeface="+mn-ea"/>
                <a:cs typeface="+mn-cs"/>
              </a:rPr>
              <a:t>Visi pemasaran</a:t>
            </a:r>
          </a:p>
          <a:p>
            <a:r>
              <a:rPr lang="id-ID" sz="1200" b="0" i="0" kern="1200" dirty="0" smtClean="0">
                <a:solidFill>
                  <a:schemeClr val="tx1"/>
                </a:solidFill>
                <a:latin typeface="+mn-lt"/>
                <a:ea typeface="+mn-ea"/>
                <a:cs typeface="+mn-cs"/>
              </a:rPr>
              <a:t>Kedalaman teknis</a:t>
            </a:r>
          </a:p>
          <a:p>
            <a:r>
              <a:rPr lang="id-ID" sz="1200" b="0" i="0" kern="1200" dirty="0" smtClean="0">
                <a:solidFill>
                  <a:schemeClr val="tx1"/>
                </a:solidFill>
                <a:latin typeface="+mn-lt"/>
                <a:ea typeface="+mn-ea"/>
                <a:cs typeface="+mn-cs"/>
              </a:rPr>
              <a:t>Insentif yang tepat</a:t>
            </a:r>
          </a:p>
          <a:p>
            <a:r>
              <a:rPr lang="id-ID" sz="1200" b="0" i="0" kern="1200" dirty="0" smtClean="0">
                <a:solidFill>
                  <a:schemeClr val="tx1"/>
                </a:solidFill>
                <a:latin typeface="+mn-lt"/>
                <a:ea typeface="+mn-ea"/>
                <a:cs typeface="+mn-cs"/>
              </a:rPr>
              <a:t>Keselarasan Bisnis</a:t>
            </a:r>
          </a:p>
          <a:p>
            <a:r>
              <a:rPr lang="id-ID" sz="1200" b="0" i="0" kern="1200" dirty="0" smtClean="0">
                <a:solidFill>
                  <a:schemeClr val="tx1"/>
                </a:solidFill>
                <a:latin typeface="+mn-lt"/>
                <a:ea typeface="+mn-ea"/>
                <a:cs typeface="+mn-cs"/>
              </a:rPr>
              <a:t>Akuntabilitas</a:t>
            </a:r>
          </a:p>
          <a:p>
            <a:r>
              <a:rPr lang="id-ID" sz="1200" b="0" i="0" u="none" strike="noStrike" kern="1200" dirty="0" smtClean="0">
                <a:solidFill>
                  <a:schemeClr val="tx1"/>
                </a:solidFill>
                <a:latin typeface="+mn-lt"/>
                <a:ea typeface="+mn-ea"/>
                <a:cs typeface="+mn-cs"/>
              </a:rPr>
              <a:t>Pemasar memiliki visi, insentif, akuntabilitas, dan keselarasan - tetapi sering tidak memiliki kedalaman teknis. Departemen TI memiliki banyak kedalaman teknis, tapi insentif yang berbeda. Toko web, lembaga, dan vendor teknologi mungkin memiliki campuran yang baik dari visi pemasaran dan kedalaman teknis, tetapi keselarasan bisnis mereka memiliki vektor yang berbeda dari Anda.</a:t>
            </a:r>
          </a:p>
          <a:p>
            <a:r>
              <a:rPr lang="id-ID" sz="1200" b="0" i="0" u="none" strike="noStrike" kern="1200" dirty="0" smtClean="0">
                <a:solidFill>
                  <a:schemeClr val="tx1"/>
                </a:solidFill>
                <a:latin typeface="+mn-lt"/>
                <a:ea typeface="+mn-ea"/>
                <a:cs typeface="+mn-cs"/>
              </a:rPr>
              <a:t>Tapi tidak ada satu pihak membawa semua faktor ini bersama-sama.</a:t>
            </a:r>
          </a:p>
          <a:p>
            <a:r>
              <a:rPr lang="id-ID" sz="1200" b="0" i="0" u="none" strike="noStrike" kern="1200" dirty="0" smtClean="0">
                <a:solidFill>
                  <a:schemeClr val="tx1"/>
                </a:solidFill>
                <a:latin typeface="+mn-lt"/>
                <a:ea typeface="+mn-ea"/>
                <a:cs typeface="+mn-cs"/>
              </a:rPr>
              <a:t>Sekarang, karena masing-masing pemain ini memiliki beberapa bagian, mungkin akan menyarankan bahwa solusinya adalah untuk membawa semua orang bersama-sama untuk pertemuan besar dan membiarkan jawabannya muncul dari konsensus. Tidak terdengar terlalu skeptis, tapi saya sebut bahwa </a:t>
            </a:r>
            <a:r>
              <a:rPr lang="id-ID" sz="1200" b="0" i="1" u="none" strike="noStrike" kern="1200" dirty="0" smtClean="0">
                <a:solidFill>
                  <a:schemeClr val="tx1"/>
                </a:solidFill>
                <a:latin typeface="+mn-lt"/>
                <a:ea typeface="+mn-ea"/>
                <a:cs typeface="+mn-cs"/>
              </a:rPr>
              <a:t>Kongres AS Model Pengambilan Keputusan.</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Pertarungan tidak selalu mengarah pada penemuan. Ini biasanya menyebabkan kebuntuan atau common denominator terendah.</a:t>
            </a:r>
          </a:p>
          <a:p>
            <a:r>
              <a:rPr lang="id-ID" sz="1200" b="0" i="0" u="none" strike="noStrike" kern="1200" dirty="0" smtClean="0">
                <a:solidFill>
                  <a:schemeClr val="tx1"/>
                </a:solidFill>
                <a:latin typeface="+mn-lt"/>
                <a:ea typeface="+mn-ea"/>
                <a:cs typeface="+mn-cs"/>
              </a:rPr>
              <a:t>Digital Marketing: Seperti IT atau Pengembangan Produk?</a:t>
            </a:r>
          </a:p>
          <a:p>
            <a:r>
              <a:rPr lang="id-ID" sz="1200" b="0" i="0" u="none" strike="noStrike" kern="1200" dirty="0" smtClean="0">
                <a:solidFill>
                  <a:schemeClr val="tx1"/>
                </a:solidFill>
                <a:latin typeface="+mn-lt"/>
                <a:ea typeface="+mn-ea"/>
                <a:cs typeface="+mn-cs"/>
              </a:rPr>
              <a:t>Berbicara tentang pertentangan, setiap diskusi pemasaran harus mengatasi hubungan yang sering rusak antara pemasaran dan IT.</a:t>
            </a:r>
          </a:p>
          <a:p>
            <a:r>
              <a:rPr lang="id-ID" sz="1200" b="0" i="0" u="none" strike="noStrike" kern="1200" dirty="0" smtClean="0">
                <a:solidFill>
                  <a:schemeClr val="tx1"/>
                </a:solidFill>
                <a:latin typeface="+mn-lt"/>
                <a:ea typeface="+mn-ea"/>
                <a:cs typeface="+mn-cs"/>
              </a:rPr>
              <a:t>Saya telah menulis sebelumnya tentang </a:t>
            </a:r>
            <a:r>
              <a:rPr lang="id-ID" sz="1200" b="0" i="0" u="none" strike="noStrike" kern="1200" dirty="0" smtClean="0">
                <a:solidFill>
                  <a:schemeClr val="tx1"/>
                </a:solidFill>
                <a:latin typeface="+mn-lt"/>
                <a:ea typeface="+mn-ea"/>
                <a:cs typeface="+mn-cs"/>
                <a:hlinkClick r:id="rId12"/>
              </a:rPr>
              <a:t>mengapa pemasaran dan IT yang bertentangan</a:t>
            </a:r>
            <a:r>
              <a:rPr lang="id-ID" sz="1200" b="0" i="0" u="none" strike="noStrike" kern="1200" dirty="0" smtClean="0">
                <a:solidFill>
                  <a:schemeClr val="tx1"/>
                </a:solidFill>
                <a:latin typeface="+mn-lt"/>
                <a:ea typeface="+mn-ea"/>
                <a:cs typeface="+mn-cs"/>
              </a:rPr>
              <a:t> - ketegangan antara pemasaran dan IT sebenarnya cukup wajar mengingat cara yang paling organisasi yang terstruktur. IT dan pemasaran hanya memiliki insentif dan prioritas yang berbeda.</a:t>
            </a:r>
          </a:p>
          <a:p>
            <a:r>
              <a:rPr lang="id-ID" sz="1200" b="0" i="0" u="none" strike="noStrike" kern="1200" dirty="0" smtClean="0">
                <a:solidFill>
                  <a:schemeClr val="tx1"/>
                </a:solidFill>
                <a:latin typeface="+mn-lt"/>
                <a:ea typeface="+mn-ea"/>
                <a:cs typeface="+mn-cs"/>
              </a:rPr>
              <a:t>IT terutama berkaitan dengan stabilitas, keamanan, ekonomi, standarisasi, dan spesifikasi fungsional. Pemasaran adalah lebih peduli dengan kecepatan, kelincahan, inovasi, dampak pasar, diferensiasi, dan pengalaman pelanggan. Ini bukan berarti bahwa IT tidak menghargai prioritas pemasaran - atau sebaliknya. Hanya saja insentif mereka menyebabkan mereka menghargai prioritas masing-masing sendiri lagi.</a:t>
            </a:r>
          </a:p>
          <a:p>
            <a:r>
              <a:rPr lang="id-ID" sz="1200" b="0" i="0" u="none" strike="noStrike" kern="1200" dirty="0" smtClean="0">
                <a:solidFill>
                  <a:schemeClr val="tx1"/>
                </a:solidFill>
                <a:latin typeface="+mn-lt"/>
                <a:ea typeface="+mn-ea"/>
                <a:cs typeface="+mn-cs"/>
              </a:rPr>
              <a:t>Tetapi hubungan antara pemasaran dan IT bukan satu-satunya cara untuk mengelola teknologi.</a:t>
            </a:r>
          </a:p>
          <a:p>
            <a:r>
              <a:rPr lang="id-ID" sz="1200" b="0" i="0" u="none" strike="noStrike" kern="1200" dirty="0" smtClean="0">
                <a:solidFill>
                  <a:schemeClr val="tx1"/>
                </a:solidFill>
                <a:latin typeface="+mn-lt"/>
                <a:ea typeface="+mn-ea"/>
                <a:cs typeface="+mn-cs"/>
              </a:rPr>
              <a:t>Sebagai contoh, Apple memiliki departemen IT yang hebat. Tapi IT tidak menciptakan teknologi dari Mac, iPod, iPhone, iPad. Yang pasti, mereka memberikan dukungan logistik kepada bagaimana produk tersebut dikirim. Tapi penciptaan teknologi itu sendiri berasal dari tim pengembangan produk.</a:t>
            </a:r>
          </a:p>
          <a:p>
            <a:r>
              <a:rPr lang="id-ID" sz="1200" b="0" i="0" u="none" strike="noStrike" kern="1200" dirty="0" smtClean="0">
                <a:solidFill>
                  <a:schemeClr val="tx1"/>
                </a:solidFill>
                <a:latin typeface="+mn-lt"/>
                <a:ea typeface="+mn-ea"/>
                <a:cs typeface="+mn-cs"/>
              </a:rPr>
              <a:t>Pengembangan produk dan IT insinyur - meskipun mereka berdua teknologi - sangat berbeda dalam apa yang mereka lakukan dan bagaimana mereka melakukannya.</a:t>
            </a:r>
          </a:p>
          <a:p>
            <a:r>
              <a:rPr lang="id-ID" sz="1200" b="0" i="0" u="none" strike="noStrike" kern="1200" dirty="0" smtClean="0">
                <a:solidFill>
                  <a:schemeClr val="tx1"/>
                </a:solidFill>
                <a:latin typeface="+mn-lt"/>
                <a:ea typeface="+mn-ea"/>
                <a:cs typeface="+mn-cs"/>
              </a:rPr>
              <a:t>Saya percaya bahwa </a:t>
            </a:r>
            <a:r>
              <a:rPr lang="id-ID" sz="1200" b="1" i="0" u="none" strike="noStrike" kern="1200" dirty="0" smtClean="0">
                <a:solidFill>
                  <a:schemeClr val="tx1"/>
                </a:solidFill>
                <a:latin typeface="+mn-lt"/>
                <a:ea typeface="+mn-ea"/>
                <a:cs typeface="+mn-cs"/>
              </a:rPr>
              <a:t>pemasaran digital lebih seperti pengembangan produk dari IT</a:t>
            </a:r>
            <a:r>
              <a:rPr lang="id-ID" sz="1200" b="0" i="0" u="none" strike="noStrike" kern="1200" dirty="0" smtClean="0">
                <a:solidFill>
                  <a:schemeClr val="tx1"/>
                </a:solidFill>
                <a:latin typeface="+mn-lt"/>
                <a:ea typeface="+mn-ea"/>
                <a:cs typeface="+mn-cs"/>
              </a:rPr>
              <a:t>karena:</a:t>
            </a:r>
          </a:p>
          <a:p>
            <a:r>
              <a:rPr lang="id-ID" sz="1200" b="0" i="0" kern="1200" dirty="0" smtClean="0">
                <a:solidFill>
                  <a:schemeClr val="tx1"/>
                </a:solidFill>
                <a:latin typeface="+mn-lt"/>
                <a:ea typeface="+mn-ea"/>
                <a:cs typeface="+mn-cs"/>
              </a:rPr>
              <a:t>Lebih front-office dari back-office</a:t>
            </a:r>
          </a:p>
          <a:p>
            <a:r>
              <a:rPr lang="id-ID" sz="1200" b="0" i="0" kern="1200" dirty="0" smtClean="0">
                <a:solidFill>
                  <a:schemeClr val="tx1"/>
                </a:solidFill>
                <a:latin typeface="+mn-lt"/>
                <a:ea typeface="+mn-ea"/>
                <a:cs typeface="+mn-cs"/>
              </a:rPr>
              <a:t>Dialami langsung oleh pelanggan</a:t>
            </a:r>
          </a:p>
          <a:p>
            <a:r>
              <a:rPr lang="id-ID" sz="1200" b="0" i="0" kern="1200" dirty="0" smtClean="0">
                <a:solidFill>
                  <a:schemeClr val="tx1"/>
                </a:solidFill>
                <a:latin typeface="+mn-lt"/>
                <a:ea typeface="+mn-ea"/>
                <a:cs typeface="+mn-cs"/>
              </a:rPr>
              <a:t>Sebuah mesin untuk pendapatan baru</a:t>
            </a:r>
          </a:p>
          <a:p>
            <a:r>
              <a:rPr lang="id-ID" sz="1200" b="0" i="0" kern="1200" dirty="0" smtClean="0">
                <a:solidFill>
                  <a:schemeClr val="tx1"/>
                </a:solidFill>
                <a:latin typeface="+mn-lt"/>
                <a:ea typeface="+mn-ea"/>
                <a:cs typeface="+mn-cs"/>
              </a:rPr>
              <a:t>Integral untuk merek</a:t>
            </a:r>
          </a:p>
          <a:p>
            <a:r>
              <a:rPr lang="id-ID" sz="1200" b="0" i="0" kern="1200" dirty="0" smtClean="0">
                <a:solidFill>
                  <a:schemeClr val="tx1"/>
                </a:solidFill>
                <a:latin typeface="+mn-lt"/>
                <a:ea typeface="+mn-ea"/>
                <a:cs typeface="+mn-cs"/>
              </a:rPr>
              <a:t>Terlihat di posisi kompetitif</a:t>
            </a:r>
          </a:p>
          <a:p>
            <a:r>
              <a:rPr lang="id-ID" sz="1200" b="0" i="0" kern="1200" dirty="0" smtClean="0">
                <a:solidFill>
                  <a:schemeClr val="tx1"/>
                </a:solidFill>
                <a:latin typeface="+mn-lt"/>
                <a:ea typeface="+mn-ea"/>
                <a:cs typeface="+mn-cs"/>
              </a:rPr>
              <a:t>Sebuah usaha kreatif</a:t>
            </a:r>
          </a:p>
          <a:p>
            <a:r>
              <a:rPr lang="id-ID" sz="1200" b="0" i="0" u="none" strike="noStrike" kern="1200" dirty="0" smtClean="0">
                <a:solidFill>
                  <a:schemeClr val="tx1"/>
                </a:solidFill>
                <a:latin typeface="+mn-lt"/>
                <a:ea typeface="+mn-ea"/>
                <a:cs typeface="+mn-cs"/>
              </a:rPr>
              <a:t>Dan paralel yang menunjukkan jalan ke depan untuk masa depan teknologi bertenaga pemasaran.</a:t>
            </a:r>
          </a:p>
          <a:p>
            <a:r>
              <a:rPr lang="id-ID" sz="1200" b="0" i="0" u="none" strike="noStrike" kern="1200" dirty="0" smtClean="0">
                <a:solidFill>
                  <a:schemeClr val="tx1"/>
                </a:solidFill>
                <a:latin typeface="+mn-lt"/>
                <a:ea typeface="+mn-ea"/>
                <a:cs typeface="+mn-cs"/>
              </a:rPr>
              <a:t>Pemasaran Harus Memimpin Teknologi Pemasaran</a:t>
            </a:r>
          </a:p>
          <a:p>
            <a:r>
              <a:rPr lang="id-ID" sz="1200" b="0" i="0" u="none" strike="noStrike" kern="1200" dirty="0" smtClean="0">
                <a:solidFill>
                  <a:schemeClr val="tx1"/>
                </a:solidFill>
                <a:latin typeface="+mn-lt"/>
                <a:ea typeface="+mn-ea"/>
                <a:cs typeface="+mn-cs"/>
              </a:rPr>
              <a:t>Pemasaran harus mengambil kepemilikan teknologi dalam domainnya.</a:t>
            </a:r>
          </a:p>
          <a:p>
            <a:r>
              <a:rPr lang="id-ID" sz="1200" b="0" i="0" u="none" strike="noStrike" kern="1200" dirty="0" smtClean="0">
                <a:solidFill>
                  <a:schemeClr val="tx1"/>
                </a:solidFill>
                <a:latin typeface="+mn-lt"/>
                <a:ea typeface="+mn-ea"/>
                <a:cs typeface="+mn-cs"/>
              </a:rPr>
              <a:t>Sebagai pemasar, </a:t>
            </a:r>
            <a:r>
              <a:rPr lang="id-ID" sz="1200" b="1" i="0" u="none" strike="noStrike" kern="1200" dirty="0" smtClean="0">
                <a:solidFill>
                  <a:schemeClr val="tx1"/>
                </a:solidFill>
                <a:latin typeface="+mn-lt"/>
                <a:ea typeface="+mn-ea"/>
                <a:cs typeface="+mn-cs"/>
              </a:rPr>
              <a:t>Anda sudah bertanggung jawab atas hasil yang berbasis teknologi tersebut.</a:t>
            </a:r>
            <a:r>
              <a:rPr lang="id-ID" sz="1200" b="0" i="0" u="none" strike="noStrike" kern="1200" dirty="0" smtClean="0">
                <a:solidFill>
                  <a:schemeClr val="tx1"/>
                </a:solidFill>
                <a:latin typeface="+mn-lt"/>
                <a:ea typeface="+mn-ea"/>
                <a:cs typeface="+mn-cs"/>
              </a:rPr>
              <a:t> Akuntabilitas sehingga dipromosikan secara luas dalam pemasaran digital telah Anda di kursi panas untuk hasil. Ini hanya masuk akal bahwa Anda harus memiliki kontrol penuh atas cara dan mekanisme untuk memberikan hasil tersebut.</a:t>
            </a:r>
          </a:p>
          <a:p>
            <a:r>
              <a:rPr lang="id-ID" sz="1200" b="0" i="0" u="none" strike="noStrike" kern="1200" dirty="0" smtClean="0">
                <a:solidFill>
                  <a:schemeClr val="tx1"/>
                </a:solidFill>
                <a:latin typeface="+mn-lt"/>
                <a:ea typeface="+mn-ea"/>
                <a:cs typeface="+mn-cs"/>
              </a:rPr>
              <a:t>Anda harus menjadi pendorong teknologi pemasaran, bukan hanya penumpang yang bersangkutan. Tapi jika Anda tidak memiliki kedalaman teknis, yang dapat membantu Anda menavigasi?</a:t>
            </a:r>
          </a:p>
          <a:p>
            <a:r>
              <a:rPr lang="id-ID" sz="1200" b="0" i="0" u="none" strike="noStrike" kern="1200" dirty="0" smtClean="0">
                <a:solidFill>
                  <a:schemeClr val="tx1"/>
                </a:solidFill>
                <a:latin typeface="+mn-lt"/>
                <a:ea typeface="+mn-ea"/>
                <a:cs typeface="+mn-cs"/>
              </a:rPr>
              <a:t>Saya mengusulkan sebuah peran baru di departemen pemasaran: a </a:t>
            </a:r>
            <a:r>
              <a:rPr lang="id-ID" sz="1200" b="1" i="0" u="none" strike="noStrike" kern="1200" dirty="0" smtClean="0">
                <a:solidFill>
                  <a:schemeClr val="tx1"/>
                </a:solidFill>
                <a:latin typeface="+mn-lt"/>
                <a:ea typeface="+mn-ea"/>
                <a:cs typeface="+mn-cs"/>
              </a:rPr>
              <a:t>CTO pemasaran</a:t>
            </a:r>
            <a:r>
              <a:rPr lang="id-ID" sz="1200" b="0" i="0" u="none" strike="noStrike" kern="1200" dirty="0" smtClean="0">
                <a:solidFill>
                  <a:schemeClr val="tx1"/>
                </a:solidFill>
                <a:latin typeface="+mn-lt"/>
                <a:ea typeface="+mn-ea"/>
                <a:cs typeface="+mn-cs"/>
              </a:rPr>
              <a:t> atau</a:t>
            </a:r>
            <a:r>
              <a:rPr lang="id-ID" sz="1200" b="0" i="0" u="none" strike="noStrike" kern="1200" dirty="0" smtClean="0">
                <a:solidFill>
                  <a:schemeClr val="tx1"/>
                </a:solidFill>
                <a:latin typeface="+mn-lt"/>
                <a:ea typeface="+mn-ea"/>
                <a:cs typeface="+mn-cs"/>
                <a:hlinkClick r:id="rId13"/>
              </a:rPr>
              <a:t>teknolog utama pemasaran</a:t>
            </a:r>
            <a:r>
              <a:rPr lang="id-ID" sz="1200" b="0" i="0" u="none" strike="noStrike" kern="1200" dirty="0" smtClean="0">
                <a:solidFill>
                  <a:schemeClr val="tx1"/>
                </a:solidFill>
                <a:latin typeface="+mn-lt"/>
                <a:ea typeface="+mn-ea"/>
                <a:cs typeface="+mn-cs"/>
              </a:rPr>
              <a:t> . Misi dari CTO pemasaran adalah untuk menyediakan bahwa navigasi teknologi.</a:t>
            </a:r>
          </a:p>
          <a:p>
            <a:r>
              <a:rPr lang="id-ID" sz="1200" b="0" i="0" u="none" strike="noStrike" kern="1200" dirty="0" smtClean="0">
                <a:solidFill>
                  <a:schemeClr val="tx1"/>
                </a:solidFill>
                <a:latin typeface="+mn-lt"/>
                <a:ea typeface="+mn-ea"/>
                <a:cs typeface="+mn-cs"/>
              </a:rPr>
              <a:t>The CTO marketing akan melaporkan kepada CMO, bukan CIO - meskipun ia / dia tentu akan bekerja sama dengan departemen IT (dan, semakin, dengan kelompok pengembangan produk). Orang ini akan menjadi teknolog, dengan latar belakang yang kuat dalam perangkat lunak dan teknologi manajemen. Tapi fokus mereka, gairah, dan kesetiaan akan misi pemasaran.</a:t>
            </a:r>
          </a:p>
          <a:p>
            <a:r>
              <a:rPr lang="id-ID" sz="1200" b="0" i="0" u="none" strike="noStrike" kern="1200" dirty="0" smtClean="0">
                <a:solidFill>
                  <a:schemeClr val="tx1"/>
                </a:solidFill>
                <a:latin typeface="+mn-lt"/>
                <a:ea typeface="+mn-ea"/>
                <a:cs typeface="+mn-cs"/>
              </a:rPr>
              <a:t>The CTO pemasaran akan bertengger di persimpangan tiga bidang teknologi pemasaran, menyediakan kepemimpinan teknis untuk mengatur dan mengoptimalkan mereka.</a:t>
            </a:r>
          </a:p>
          <a:p>
            <a:endParaRPr lang="id-ID" dirty="0"/>
          </a:p>
        </p:txBody>
      </p:sp>
      <p:sp>
        <p:nvSpPr>
          <p:cNvPr id="4" name="Slide Number Placeholder 3"/>
          <p:cNvSpPr>
            <a:spLocks noGrp="1"/>
          </p:cNvSpPr>
          <p:nvPr>
            <p:ph type="sldNum" sz="quarter" idx="10"/>
          </p:nvPr>
        </p:nvSpPr>
        <p:spPr/>
        <p:txBody>
          <a:bodyPr/>
          <a:lstStyle/>
          <a:p>
            <a:fld id="{5D5DB578-329C-47B2-A84B-8E67EB0A4A34}" type="slidenum">
              <a:rPr lang="id-ID" smtClean="0"/>
              <a:t>12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F4F7FB55-CD1E-4490-8306-4A2AFFCFC8A5}" type="datetimeFigureOut">
              <a:rPr lang="en-SG" smtClean="0"/>
              <a:pPr/>
              <a:t>18/5/2014</a:t>
            </a:fld>
            <a:endParaRPr lang="en-SG"/>
          </a:p>
        </p:txBody>
      </p:sp>
      <p:sp>
        <p:nvSpPr>
          <p:cNvPr id="20" name="Slide Number Placeholder 19"/>
          <p:cNvSpPr>
            <a:spLocks noGrp="1"/>
          </p:cNvSpPr>
          <p:nvPr>
            <p:ph type="sldNum" sz="quarter" idx="11"/>
          </p:nvPr>
        </p:nvSpPr>
        <p:spPr>
          <a:xfrm>
            <a:off x="7924800" y="6610350"/>
            <a:ext cx="1198880" cy="228600"/>
          </a:xfrm>
        </p:spPr>
        <p:txBody>
          <a:bodyPr/>
          <a:lstStyle/>
          <a:p>
            <a:fld id="{B12088E5-3EF8-4991-8DFB-EAEC9B464446}" type="slidenum">
              <a:rPr lang="en-SG" smtClean="0"/>
              <a:pPr/>
              <a:t>‹#›</a:t>
            </a:fld>
            <a:endParaRPr lang="en-SG"/>
          </a:p>
        </p:txBody>
      </p:sp>
      <p:sp>
        <p:nvSpPr>
          <p:cNvPr id="21" name="Footer Placeholder 20"/>
          <p:cNvSpPr>
            <a:spLocks noGrp="1"/>
          </p:cNvSpPr>
          <p:nvPr>
            <p:ph type="ftr" sz="quarter" idx="12"/>
          </p:nvPr>
        </p:nvSpPr>
        <p:spPr>
          <a:xfrm>
            <a:off x="457200" y="6611112"/>
            <a:ext cx="5600700" cy="228600"/>
          </a:xfrm>
        </p:spPr>
        <p:txBody>
          <a:bodyPr/>
          <a:lstStyle/>
          <a:p>
            <a:endParaRPr lang="en-SG"/>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4F7FB55-CD1E-4490-8306-4A2AFFCFC8A5}" type="datetimeFigureOut">
              <a:rPr lang="en-SG" smtClean="0"/>
              <a:pPr/>
              <a:t>18/5/2014</a:t>
            </a:fld>
            <a:endParaRPr lang="en-SG"/>
          </a:p>
        </p:txBody>
      </p:sp>
      <p:sp>
        <p:nvSpPr>
          <p:cNvPr id="23" name="Slide Number Placeholder 22"/>
          <p:cNvSpPr>
            <a:spLocks noGrp="1"/>
          </p:cNvSpPr>
          <p:nvPr>
            <p:ph type="sldNum" sz="quarter" idx="11"/>
          </p:nvPr>
        </p:nvSpPr>
        <p:spPr/>
        <p:txBody>
          <a:bodyPr/>
          <a:lstStyle/>
          <a:p>
            <a:fld id="{B12088E5-3EF8-4991-8DFB-EAEC9B464446}" type="slidenum">
              <a:rPr lang="en-SG" smtClean="0"/>
              <a:pPr/>
              <a:t>‹#›</a:t>
            </a:fld>
            <a:endParaRPr lang="en-SG"/>
          </a:p>
        </p:txBody>
      </p:sp>
      <p:sp>
        <p:nvSpPr>
          <p:cNvPr id="24" name="Footer Placeholder 23"/>
          <p:cNvSpPr>
            <a:spLocks noGrp="1"/>
          </p:cNvSpPr>
          <p:nvPr>
            <p:ph type="ftr" sz="quarter" idx="12"/>
          </p:nvPr>
        </p:nvSpPr>
        <p:spPr/>
        <p:txBody>
          <a:bodyPr/>
          <a:lstStyle/>
          <a:p>
            <a:endParaRPr lang="en-SG"/>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4F7FB55-CD1E-4490-8306-4A2AFFCFC8A5}" type="datetimeFigureOut">
              <a:rPr lang="en-SG" smtClean="0"/>
              <a:pPr/>
              <a:t>18/5/2014</a:t>
            </a:fld>
            <a:endParaRPr lang="en-SG"/>
          </a:p>
        </p:txBody>
      </p:sp>
      <p:sp>
        <p:nvSpPr>
          <p:cNvPr id="23" name="Slide Number Placeholder 22"/>
          <p:cNvSpPr>
            <a:spLocks noGrp="1"/>
          </p:cNvSpPr>
          <p:nvPr>
            <p:ph type="sldNum" sz="quarter" idx="11"/>
          </p:nvPr>
        </p:nvSpPr>
        <p:spPr/>
        <p:txBody>
          <a:bodyPr/>
          <a:lstStyle/>
          <a:p>
            <a:fld id="{B12088E5-3EF8-4991-8DFB-EAEC9B464446}" type="slidenum">
              <a:rPr lang="en-SG" smtClean="0"/>
              <a:pPr/>
              <a:t>‹#›</a:t>
            </a:fld>
            <a:endParaRPr lang="en-SG"/>
          </a:p>
        </p:txBody>
      </p:sp>
      <p:sp>
        <p:nvSpPr>
          <p:cNvPr id="24" name="Footer Placeholder 23"/>
          <p:cNvSpPr>
            <a:spLocks noGrp="1"/>
          </p:cNvSpPr>
          <p:nvPr>
            <p:ph type="ftr" sz="quarter" idx="12"/>
          </p:nvPr>
        </p:nvSpPr>
        <p:spPr/>
        <p:txBody>
          <a:bodyPr/>
          <a:lstStyle/>
          <a:p>
            <a:endParaRPr lang="en-SG"/>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F4F7FB55-CD1E-4490-8306-4A2AFFCFC8A5}" type="datetimeFigureOut">
              <a:rPr lang="en-SG" smtClean="0"/>
              <a:pPr/>
              <a:t>18/5/2014</a:t>
            </a:fld>
            <a:endParaRPr lang="en-SG"/>
          </a:p>
        </p:txBody>
      </p:sp>
      <p:sp>
        <p:nvSpPr>
          <p:cNvPr id="18" name="Slide Number Placeholder 17"/>
          <p:cNvSpPr>
            <a:spLocks noGrp="1"/>
          </p:cNvSpPr>
          <p:nvPr>
            <p:ph type="sldNum" sz="quarter" idx="11"/>
          </p:nvPr>
        </p:nvSpPr>
        <p:spPr/>
        <p:txBody>
          <a:bodyPr/>
          <a:lstStyle/>
          <a:p>
            <a:fld id="{B12088E5-3EF8-4991-8DFB-EAEC9B464446}" type="slidenum">
              <a:rPr lang="en-SG" smtClean="0"/>
              <a:pPr/>
              <a:t>‹#›</a:t>
            </a:fld>
            <a:endParaRPr lang="en-SG"/>
          </a:p>
        </p:txBody>
      </p:sp>
      <p:sp>
        <p:nvSpPr>
          <p:cNvPr id="20" name="Footer Placeholder 19"/>
          <p:cNvSpPr>
            <a:spLocks noGrp="1"/>
          </p:cNvSpPr>
          <p:nvPr>
            <p:ph type="ftr" sz="quarter" idx="12"/>
          </p:nvPr>
        </p:nvSpPr>
        <p:spPr/>
        <p:txBody>
          <a:bodyPr/>
          <a:lstStyle/>
          <a:p>
            <a:endParaRPr lang="en-SG"/>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F4F7FB55-CD1E-4490-8306-4A2AFFCFC8A5}" type="datetimeFigureOut">
              <a:rPr lang="en-SG" smtClean="0"/>
              <a:pPr/>
              <a:t>18/5/2014</a:t>
            </a:fld>
            <a:endParaRPr lang="en-SG"/>
          </a:p>
        </p:txBody>
      </p:sp>
      <p:sp>
        <p:nvSpPr>
          <p:cNvPr id="25" name="Slide Number Placeholder 24"/>
          <p:cNvSpPr>
            <a:spLocks noGrp="1"/>
          </p:cNvSpPr>
          <p:nvPr>
            <p:ph type="sldNum" sz="quarter" idx="11"/>
          </p:nvPr>
        </p:nvSpPr>
        <p:spPr>
          <a:xfrm>
            <a:off x="8742680" y="6610350"/>
            <a:ext cx="381000" cy="246888"/>
          </a:xfrm>
        </p:spPr>
        <p:txBody>
          <a:bodyPr/>
          <a:lstStyle/>
          <a:p>
            <a:fld id="{B12088E5-3EF8-4991-8DFB-EAEC9B464446}" type="slidenum">
              <a:rPr lang="en-SG" smtClean="0"/>
              <a:pPr/>
              <a:t>‹#›</a:t>
            </a:fld>
            <a:endParaRPr lang="en-SG"/>
          </a:p>
        </p:txBody>
      </p:sp>
      <p:sp>
        <p:nvSpPr>
          <p:cNvPr id="26" name="Footer Placeholder 25"/>
          <p:cNvSpPr>
            <a:spLocks noGrp="1"/>
          </p:cNvSpPr>
          <p:nvPr>
            <p:ph type="ftr" sz="quarter" idx="12"/>
          </p:nvPr>
        </p:nvSpPr>
        <p:spPr>
          <a:xfrm>
            <a:off x="1524000" y="6610350"/>
            <a:ext cx="5562600" cy="247650"/>
          </a:xfrm>
        </p:spPr>
        <p:txBody>
          <a:bodyPr/>
          <a:lstStyle/>
          <a:p>
            <a:endParaRPr lang="en-SG"/>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4F7FB55-CD1E-4490-8306-4A2AFFCFC8A5}" type="datetimeFigureOut">
              <a:rPr lang="en-SG" smtClean="0"/>
              <a:pPr/>
              <a:t>18/5/2014</a:t>
            </a:fld>
            <a:endParaRPr lang="en-SG"/>
          </a:p>
        </p:txBody>
      </p:sp>
      <p:sp>
        <p:nvSpPr>
          <p:cNvPr id="21" name="Slide Number Placeholder 20"/>
          <p:cNvSpPr>
            <a:spLocks noGrp="1"/>
          </p:cNvSpPr>
          <p:nvPr>
            <p:ph type="sldNum" sz="quarter" idx="16"/>
          </p:nvPr>
        </p:nvSpPr>
        <p:spPr/>
        <p:txBody>
          <a:bodyPr/>
          <a:lstStyle/>
          <a:p>
            <a:fld id="{B12088E5-3EF8-4991-8DFB-EAEC9B464446}" type="slidenum">
              <a:rPr lang="en-SG" smtClean="0"/>
              <a:pPr/>
              <a:t>‹#›</a:t>
            </a:fld>
            <a:endParaRPr lang="en-SG"/>
          </a:p>
        </p:txBody>
      </p:sp>
      <p:sp>
        <p:nvSpPr>
          <p:cNvPr id="22" name="Footer Placeholder 21"/>
          <p:cNvSpPr>
            <a:spLocks noGrp="1"/>
          </p:cNvSpPr>
          <p:nvPr>
            <p:ph type="ftr" sz="quarter" idx="17"/>
          </p:nvPr>
        </p:nvSpPr>
        <p:spPr/>
        <p:txBody>
          <a:bodyPr/>
          <a:lstStyle/>
          <a:p>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F4F7FB55-CD1E-4490-8306-4A2AFFCFC8A5}" type="datetimeFigureOut">
              <a:rPr lang="en-SG" smtClean="0"/>
              <a:pPr/>
              <a:t>18/5/2014</a:t>
            </a:fld>
            <a:endParaRPr lang="en-SG"/>
          </a:p>
        </p:txBody>
      </p:sp>
      <p:sp>
        <p:nvSpPr>
          <p:cNvPr id="24" name="Slide Number Placeholder 23"/>
          <p:cNvSpPr>
            <a:spLocks noGrp="1"/>
          </p:cNvSpPr>
          <p:nvPr>
            <p:ph type="sldNum" sz="quarter" idx="17"/>
          </p:nvPr>
        </p:nvSpPr>
        <p:spPr/>
        <p:txBody>
          <a:bodyPr/>
          <a:lstStyle/>
          <a:p>
            <a:fld id="{B12088E5-3EF8-4991-8DFB-EAEC9B464446}" type="slidenum">
              <a:rPr lang="en-SG" smtClean="0"/>
              <a:pPr/>
              <a:t>‹#›</a:t>
            </a:fld>
            <a:endParaRPr lang="en-SG"/>
          </a:p>
        </p:txBody>
      </p:sp>
      <p:sp>
        <p:nvSpPr>
          <p:cNvPr id="25" name="Footer Placeholder 24"/>
          <p:cNvSpPr>
            <a:spLocks noGrp="1"/>
          </p:cNvSpPr>
          <p:nvPr>
            <p:ph type="ftr" sz="quarter" idx="18"/>
          </p:nvPr>
        </p:nvSpPr>
        <p:spPr/>
        <p:txBody>
          <a:bodyPr/>
          <a:lstStyle/>
          <a:p>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F4F7FB55-CD1E-4490-8306-4A2AFFCFC8A5}" type="datetimeFigureOut">
              <a:rPr lang="en-SG" smtClean="0"/>
              <a:pPr/>
              <a:t>18/5/2014</a:t>
            </a:fld>
            <a:endParaRPr lang="en-SG"/>
          </a:p>
        </p:txBody>
      </p:sp>
      <p:sp>
        <p:nvSpPr>
          <p:cNvPr id="17" name="Slide Number Placeholder 16"/>
          <p:cNvSpPr>
            <a:spLocks noGrp="1"/>
          </p:cNvSpPr>
          <p:nvPr>
            <p:ph type="sldNum" sz="quarter" idx="11"/>
          </p:nvPr>
        </p:nvSpPr>
        <p:spPr/>
        <p:txBody>
          <a:bodyPr/>
          <a:lstStyle/>
          <a:p>
            <a:fld id="{B12088E5-3EF8-4991-8DFB-EAEC9B464446}" type="slidenum">
              <a:rPr lang="en-SG" smtClean="0"/>
              <a:pPr/>
              <a:t>‹#›</a:t>
            </a:fld>
            <a:endParaRPr lang="en-SG"/>
          </a:p>
        </p:txBody>
      </p:sp>
      <p:sp>
        <p:nvSpPr>
          <p:cNvPr id="18" name="Footer Placeholder 17"/>
          <p:cNvSpPr>
            <a:spLocks noGrp="1"/>
          </p:cNvSpPr>
          <p:nvPr>
            <p:ph type="ftr" sz="quarter" idx="12"/>
          </p:nvPr>
        </p:nvSpPr>
        <p:spPr/>
        <p:txBody>
          <a:bodyPr/>
          <a:lstStyle/>
          <a:p>
            <a:endParaRPr lang="en-S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F4F7FB55-CD1E-4490-8306-4A2AFFCFC8A5}" type="datetimeFigureOut">
              <a:rPr lang="en-SG" smtClean="0"/>
              <a:pPr/>
              <a:t>18/5/2014</a:t>
            </a:fld>
            <a:endParaRPr lang="en-SG"/>
          </a:p>
        </p:txBody>
      </p:sp>
      <p:sp>
        <p:nvSpPr>
          <p:cNvPr id="14" name="Slide Number Placeholder 13"/>
          <p:cNvSpPr>
            <a:spLocks noGrp="1"/>
          </p:cNvSpPr>
          <p:nvPr>
            <p:ph type="sldNum" sz="quarter" idx="11"/>
          </p:nvPr>
        </p:nvSpPr>
        <p:spPr/>
        <p:txBody>
          <a:bodyPr/>
          <a:lstStyle/>
          <a:p>
            <a:fld id="{B12088E5-3EF8-4991-8DFB-EAEC9B464446}" type="slidenum">
              <a:rPr lang="en-SG" smtClean="0"/>
              <a:pPr/>
              <a:t>‹#›</a:t>
            </a:fld>
            <a:endParaRPr lang="en-SG"/>
          </a:p>
        </p:txBody>
      </p:sp>
      <p:sp>
        <p:nvSpPr>
          <p:cNvPr id="22" name="Footer Placeholder 21"/>
          <p:cNvSpPr>
            <a:spLocks noGrp="1"/>
          </p:cNvSpPr>
          <p:nvPr>
            <p:ph type="ftr" sz="quarter" idx="12"/>
          </p:nvPr>
        </p:nvSpPr>
        <p:spPr/>
        <p:txBody>
          <a:bodyPr/>
          <a:lstStyle/>
          <a:p>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4F7FB55-CD1E-4490-8306-4A2AFFCFC8A5}" type="datetimeFigureOut">
              <a:rPr lang="en-SG" smtClean="0"/>
              <a:pPr/>
              <a:t>18/5/2014</a:t>
            </a:fld>
            <a:endParaRPr lang="en-SG"/>
          </a:p>
        </p:txBody>
      </p:sp>
      <p:sp>
        <p:nvSpPr>
          <p:cNvPr id="21" name="Slide Number Placeholder 20"/>
          <p:cNvSpPr>
            <a:spLocks noGrp="1"/>
          </p:cNvSpPr>
          <p:nvPr>
            <p:ph type="sldNum" sz="quarter" idx="16"/>
          </p:nvPr>
        </p:nvSpPr>
        <p:spPr/>
        <p:txBody>
          <a:bodyPr/>
          <a:lstStyle/>
          <a:p>
            <a:fld id="{B12088E5-3EF8-4991-8DFB-EAEC9B464446}" type="slidenum">
              <a:rPr lang="en-SG" smtClean="0"/>
              <a:pPr/>
              <a:t>‹#›</a:t>
            </a:fld>
            <a:endParaRPr lang="en-SG"/>
          </a:p>
        </p:txBody>
      </p:sp>
      <p:sp>
        <p:nvSpPr>
          <p:cNvPr id="22" name="Footer Placeholder 21"/>
          <p:cNvSpPr>
            <a:spLocks noGrp="1"/>
          </p:cNvSpPr>
          <p:nvPr>
            <p:ph type="ftr" sz="quarter" idx="17"/>
          </p:nvPr>
        </p:nvSpPr>
        <p:spPr/>
        <p:txBody>
          <a:bodyPr/>
          <a:lstStyle/>
          <a:p>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7FB55-CD1E-4490-8306-4A2AFFCFC8A5}" type="datetimeFigureOut">
              <a:rPr lang="en-SG" smtClean="0"/>
              <a:pPr/>
              <a:t>18/5/2014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12088E5-3EF8-4991-8DFB-EAEC9B464446}" type="slidenum">
              <a:rPr lang="en-SG" smtClean="0"/>
              <a:pPr/>
              <a:t>‹#›</a:t>
            </a:fld>
            <a:endParaRPr lang="en-SG"/>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F4F7FB55-CD1E-4490-8306-4A2AFFCFC8A5}" type="datetimeFigureOut">
              <a:rPr lang="en-SG" smtClean="0"/>
              <a:pPr/>
              <a:t>18/5/2014</a:t>
            </a:fld>
            <a:endParaRPr lang="en-SG"/>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SG"/>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B12088E5-3EF8-4991-8DFB-EAEC9B464446}"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hiefmartec.com/2010/04/rise-of-the-marketing-technologis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15272" cy="1928803"/>
          </a:xfrm>
        </p:spPr>
        <p:txBody>
          <a:bodyPr/>
          <a:lstStyle/>
          <a:p>
            <a:pPr algn="ctr"/>
            <a:r>
              <a:rPr lang="en-SG" dirty="0" smtClean="0">
                <a:latin typeface="Tempus Sans ITC" pitchFamily="82" charset="0"/>
              </a:rPr>
              <a:t>Rise </a:t>
            </a:r>
            <a:r>
              <a:rPr lang="id-ID" dirty="0" smtClean="0">
                <a:latin typeface="Tempus Sans ITC" pitchFamily="82" charset="0"/>
              </a:rPr>
              <a:t>o</a:t>
            </a:r>
            <a:r>
              <a:rPr lang="en-SG" dirty="0" smtClean="0">
                <a:latin typeface="Tempus Sans ITC" pitchFamily="82" charset="0"/>
              </a:rPr>
              <a:t>f </a:t>
            </a:r>
            <a:r>
              <a:rPr lang="id-ID" dirty="0" smtClean="0">
                <a:latin typeface="Tempus Sans ITC" pitchFamily="82" charset="0"/>
              </a:rPr>
              <a:t>t</a:t>
            </a:r>
            <a:r>
              <a:rPr lang="en-SG" dirty="0" smtClean="0">
                <a:latin typeface="Tempus Sans ITC" pitchFamily="82" charset="0"/>
              </a:rPr>
              <a:t>he </a:t>
            </a:r>
            <a:r>
              <a:rPr lang="en-SG" dirty="0" smtClean="0">
                <a:latin typeface="Tempus Sans ITC" pitchFamily="82" charset="0"/>
              </a:rPr>
              <a:t>Marketing Technologist</a:t>
            </a:r>
            <a:endParaRPr lang="en-SG" dirty="0">
              <a:latin typeface="Tempus Sans ITC" pitchFamily="82" charset="0"/>
            </a:endParaRPr>
          </a:p>
        </p:txBody>
      </p:sp>
      <p:sp>
        <p:nvSpPr>
          <p:cNvPr id="3" name="Subtitle 2"/>
          <p:cNvSpPr>
            <a:spLocks noGrp="1"/>
          </p:cNvSpPr>
          <p:nvPr>
            <p:ph type="subTitle" idx="1"/>
          </p:nvPr>
        </p:nvSpPr>
        <p:spPr>
          <a:xfrm>
            <a:off x="0" y="2438400"/>
            <a:ext cx="7239000" cy="4419600"/>
          </a:xfrm>
        </p:spPr>
        <p:txBody>
          <a:bodyPr>
            <a:normAutofit/>
          </a:bodyPr>
          <a:lstStyle/>
          <a:p>
            <a:pPr lvl="1" algn="l"/>
            <a:r>
              <a:rPr lang="en-GB" sz="2800" dirty="0" smtClean="0">
                <a:solidFill>
                  <a:schemeClr val="tx1"/>
                </a:solidFill>
                <a:latin typeface="Bell MT" pitchFamily="18" charset="0"/>
              </a:rPr>
              <a:t>Donny </a:t>
            </a:r>
            <a:r>
              <a:rPr lang="en-GB" sz="2800" dirty="0" err="1" smtClean="0">
                <a:solidFill>
                  <a:schemeClr val="tx1"/>
                </a:solidFill>
                <a:latin typeface="Bell MT" pitchFamily="18" charset="0"/>
              </a:rPr>
              <a:t>Prasetyo</a:t>
            </a:r>
            <a:r>
              <a:rPr lang="en-GB" sz="2800" dirty="0" smtClean="0">
                <a:solidFill>
                  <a:schemeClr val="tx1"/>
                </a:solidFill>
                <a:latin typeface="Bell MT" pitchFamily="18" charset="0"/>
              </a:rPr>
              <a:t> </a:t>
            </a:r>
            <a:r>
              <a:rPr lang="id-ID" sz="2800" dirty="0" smtClean="0">
                <a:solidFill>
                  <a:schemeClr val="tx1"/>
                </a:solidFill>
                <a:latin typeface="Bell MT" pitchFamily="18" charset="0"/>
              </a:rPr>
              <a:t>	</a:t>
            </a:r>
            <a:r>
              <a:rPr lang="id-ID" sz="2800" dirty="0" smtClean="0">
                <a:solidFill>
                  <a:schemeClr val="tx1"/>
                </a:solidFill>
                <a:latin typeface="Bell MT" pitchFamily="18" charset="0"/>
              </a:rPr>
              <a:t>	</a:t>
            </a:r>
            <a:r>
              <a:rPr lang="en-GB" sz="2800" dirty="0" smtClean="0">
                <a:solidFill>
                  <a:schemeClr val="tx1"/>
                </a:solidFill>
                <a:latin typeface="Bell MT" pitchFamily="18" charset="0"/>
              </a:rPr>
              <a:t>(</a:t>
            </a:r>
            <a:r>
              <a:rPr lang="en-GB" sz="2800" dirty="0" smtClean="0">
                <a:solidFill>
                  <a:schemeClr val="tx1"/>
                </a:solidFill>
                <a:latin typeface="Bell MT" pitchFamily="18" charset="0"/>
              </a:rPr>
              <a:t>1501187136)</a:t>
            </a:r>
          </a:p>
          <a:p>
            <a:pPr lvl="1" algn="l"/>
            <a:r>
              <a:rPr lang="en-GB" sz="2800" dirty="0" smtClean="0">
                <a:solidFill>
                  <a:schemeClr val="tx1"/>
                </a:solidFill>
                <a:latin typeface="Bell MT" pitchFamily="18" charset="0"/>
              </a:rPr>
              <a:t>Monica </a:t>
            </a:r>
            <a:r>
              <a:rPr lang="en-GB" sz="2800" dirty="0" err="1" smtClean="0">
                <a:solidFill>
                  <a:schemeClr val="tx1"/>
                </a:solidFill>
                <a:latin typeface="Bell MT" pitchFamily="18" charset="0"/>
              </a:rPr>
              <a:t>Julyend</a:t>
            </a:r>
            <a:r>
              <a:rPr lang="id-ID" sz="2800" dirty="0" smtClean="0">
                <a:solidFill>
                  <a:schemeClr val="tx1"/>
                </a:solidFill>
                <a:latin typeface="Bell MT" pitchFamily="18" charset="0"/>
              </a:rPr>
              <a:t>		</a:t>
            </a:r>
            <a:r>
              <a:rPr lang="en-GB" sz="2800" dirty="0" smtClean="0">
                <a:solidFill>
                  <a:schemeClr val="tx1"/>
                </a:solidFill>
                <a:latin typeface="Bell MT" pitchFamily="18" charset="0"/>
              </a:rPr>
              <a:t> </a:t>
            </a:r>
            <a:r>
              <a:rPr lang="id-ID" sz="2800" dirty="0" smtClean="0">
                <a:solidFill>
                  <a:schemeClr val="tx1"/>
                </a:solidFill>
                <a:latin typeface="Bell MT" pitchFamily="18" charset="0"/>
              </a:rPr>
              <a:t>	</a:t>
            </a:r>
            <a:r>
              <a:rPr lang="en-GB" sz="2800" dirty="0" smtClean="0">
                <a:solidFill>
                  <a:schemeClr val="tx1"/>
                </a:solidFill>
                <a:latin typeface="Bell MT" pitchFamily="18" charset="0"/>
              </a:rPr>
              <a:t>(</a:t>
            </a:r>
            <a:r>
              <a:rPr lang="en-GB" sz="2800" dirty="0" smtClean="0">
                <a:solidFill>
                  <a:schemeClr val="tx1"/>
                </a:solidFill>
                <a:latin typeface="Bell MT" pitchFamily="18" charset="0"/>
              </a:rPr>
              <a:t>1501188933)</a:t>
            </a:r>
          </a:p>
          <a:p>
            <a:pPr lvl="1" algn="l"/>
            <a:r>
              <a:rPr lang="en-GB" sz="2800" dirty="0" err="1" smtClean="0">
                <a:solidFill>
                  <a:schemeClr val="tx1"/>
                </a:solidFill>
                <a:latin typeface="Bell MT" pitchFamily="18" charset="0"/>
              </a:rPr>
              <a:t>Yosi</a:t>
            </a:r>
            <a:r>
              <a:rPr lang="en-GB" sz="2800" dirty="0" smtClean="0">
                <a:solidFill>
                  <a:schemeClr val="tx1"/>
                </a:solidFill>
                <a:latin typeface="Bell MT" pitchFamily="18" charset="0"/>
              </a:rPr>
              <a:t> </a:t>
            </a:r>
            <a:r>
              <a:rPr lang="en-GB" sz="2800" dirty="0" err="1" smtClean="0">
                <a:solidFill>
                  <a:schemeClr val="tx1"/>
                </a:solidFill>
                <a:latin typeface="Bell MT" pitchFamily="18" charset="0"/>
              </a:rPr>
              <a:t>Riska</a:t>
            </a:r>
            <a:r>
              <a:rPr lang="en-GB" sz="2800" dirty="0" smtClean="0">
                <a:solidFill>
                  <a:schemeClr val="tx1"/>
                </a:solidFill>
                <a:latin typeface="Bell MT" pitchFamily="18" charset="0"/>
              </a:rPr>
              <a:t> </a:t>
            </a:r>
            <a:r>
              <a:rPr lang="en-GB" sz="2800" dirty="0" err="1" smtClean="0">
                <a:solidFill>
                  <a:schemeClr val="tx1"/>
                </a:solidFill>
                <a:latin typeface="Bell MT" pitchFamily="18" charset="0"/>
              </a:rPr>
              <a:t>Pratiwi</a:t>
            </a:r>
            <a:r>
              <a:rPr lang="en-GB" sz="2800" dirty="0" smtClean="0">
                <a:solidFill>
                  <a:schemeClr val="tx1"/>
                </a:solidFill>
                <a:latin typeface="Bell MT" pitchFamily="18" charset="0"/>
              </a:rPr>
              <a:t> </a:t>
            </a:r>
            <a:r>
              <a:rPr lang="id-ID" sz="2800" dirty="0" smtClean="0">
                <a:solidFill>
                  <a:schemeClr val="tx1"/>
                </a:solidFill>
                <a:latin typeface="Bell MT" pitchFamily="18" charset="0"/>
              </a:rPr>
              <a:t>		</a:t>
            </a:r>
            <a:r>
              <a:rPr lang="en-GB" sz="2800" dirty="0" smtClean="0">
                <a:solidFill>
                  <a:schemeClr val="tx1"/>
                </a:solidFill>
                <a:latin typeface="Bell MT" pitchFamily="18" charset="0"/>
              </a:rPr>
              <a:t>(</a:t>
            </a:r>
            <a:r>
              <a:rPr lang="en-GB" sz="2800" dirty="0" smtClean="0">
                <a:solidFill>
                  <a:schemeClr val="tx1"/>
                </a:solidFill>
                <a:latin typeface="Bell MT" pitchFamily="18" charset="0"/>
              </a:rPr>
              <a:t>1501204501)</a:t>
            </a:r>
          </a:p>
          <a:p>
            <a:pPr lvl="1" algn="l"/>
            <a:r>
              <a:rPr lang="en-GB" sz="2800" dirty="0" smtClean="0">
                <a:solidFill>
                  <a:schemeClr val="tx1"/>
                </a:solidFill>
                <a:latin typeface="Bell MT" pitchFamily="18" charset="0"/>
              </a:rPr>
              <a:t>Amelia </a:t>
            </a:r>
            <a:r>
              <a:rPr lang="en-GB" sz="2800" dirty="0" err="1" smtClean="0">
                <a:solidFill>
                  <a:schemeClr val="tx1"/>
                </a:solidFill>
                <a:latin typeface="Bell MT" pitchFamily="18" charset="0"/>
              </a:rPr>
              <a:t>Chenthia</a:t>
            </a:r>
            <a:r>
              <a:rPr lang="en-GB" sz="2800" dirty="0" smtClean="0">
                <a:solidFill>
                  <a:schemeClr val="tx1"/>
                </a:solidFill>
                <a:latin typeface="Bell MT" pitchFamily="18" charset="0"/>
              </a:rPr>
              <a:t> </a:t>
            </a:r>
            <a:r>
              <a:rPr lang="en-GB" sz="2800" dirty="0" err="1" smtClean="0">
                <a:solidFill>
                  <a:schemeClr val="tx1"/>
                </a:solidFill>
                <a:latin typeface="Bell MT" pitchFamily="18" charset="0"/>
              </a:rPr>
              <a:t>Dewi</a:t>
            </a:r>
            <a:r>
              <a:rPr lang="en-GB" sz="2800" dirty="0" smtClean="0">
                <a:solidFill>
                  <a:schemeClr val="tx1"/>
                </a:solidFill>
                <a:latin typeface="Bell MT" pitchFamily="18" charset="0"/>
              </a:rPr>
              <a:t> </a:t>
            </a:r>
            <a:r>
              <a:rPr lang="id-ID" sz="2800" dirty="0" smtClean="0">
                <a:solidFill>
                  <a:schemeClr val="tx1"/>
                </a:solidFill>
                <a:latin typeface="Bell MT" pitchFamily="18" charset="0"/>
              </a:rPr>
              <a:t>	</a:t>
            </a:r>
            <a:r>
              <a:rPr lang="en-GB" sz="2800" dirty="0" smtClean="0">
                <a:solidFill>
                  <a:schemeClr val="tx1"/>
                </a:solidFill>
                <a:latin typeface="Bell MT" pitchFamily="18" charset="0"/>
              </a:rPr>
              <a:t>(</a:t>
            </a:r>
            <a:r>
              <a:rPr lang="en-GB" sz="2800" dirty="0" smtClean="0">
                <a:solidFill>
                  <a:schemeClr val="tx1"/>
                </a:solidFill>
                <a:latin typeface="Bell MT" pitchFamily="18" charset="0"/>
              </a:rPr>
              <a:t>1501206444)</a:t>
            </a:r>
          </a:p>
          <a:p>
            <a:pPr lvl="1" algn="l"/>
            <a:r>
              <a:rPr lang="en-GB" sz="2800" dirty="0" smtClean="0">
                <a:solidFill>
                  <a:schemeClr val="tx1"/>
                </a:solidFill>
                <a:latin typeface="Bell MT" pitchFamily="18" charset="0"/>
              </a:rPr>
              <a:t>Muhammad </a:t>
            </a:r>
            <a:r>
              <a:rPr lang="en-GB" sz="2800" dirty="0" err="1" smtClean="0">
                <a:solidFill>
                  <a:schemeClr val="tx1"/>
                </a:solidFill>
                <a:latin typeface="Bell MT" pitchFamily="18" charset="0"/>
              </a:rPr>
              <a:t>Diownri</a:t>
            </a:r>
            <a:r>
              <a:rPr lang="en-GB" sz="2800" dirty="0" smtClean="0">
                <a:solidFill>
                  <a:schemeClr val="tx1"/>
                </a:solidFill>
                <a:latin typeface="Bell MT" pitchFamily="18" charset="0"/>
              </a:rPr>
              <a:t> </a:t>
            </a:r>
            <a:r>
              <a:rPr lang="id-ID" sz="2800" dirty="0" smtClean="0">
                <a:solidFill>
                  <a:schemeClr val="tx1"/>
                </a:solidFill>
                <a:latin typeface="Bell MT" pitchFamily="18" charset="0"/>
              </a:rPr>
              <a:t>		</a:t>
            </a:r>
            <a:r>
              <a:rPr lang="en-GB" sz="2800" dirty="0" smtClean="0">
                <a:solidFill>
                  <a:schemeClr val="tx1"/>
                </a:solidFill>
                <a:latin typeface="Bell MT" pitchFamily="18" charset="0"/>
              </a:rPr>
              <a:t>(</a:t>
            </a:r>
            <a:r>
              <a:rPr lang="en-GB" sz="2800" dirty="0" smtClean="0">
                <a:solidFill>
                  <a:schemeClr val="tx1"/>
                </a:solidFill>
                <a:latin typeface="Bell MT" pitchFamily="18" charset="0"/>
              </a:rPr>
              <a:t>1501209206</a:t>
            </a:r>
            <a:r>
              <a:rPr lang="en-GB" sz="2800" dirty="0" smtClean="0">
                <a:solidFill>
                  <a:schemeClr val="tx1"/>
                </a:solidFill>
                <a:latin typeface="Bell MT" pitchFamily="18" charset="0"/>
              </a:rPr>
              <a:t>)</a:t>
            </a:r>
            <a:endParaRPr lang="id-ID" sz="2800" dirty="0" smtClean="0">
              <a:solidFill>
                <a:schemeClr val="tx1"/>
              </a:solidFill>
              <a:latin typeface="Bell MT" pitchFamily="18" charset="0"/>
            </a:endParaRPr>
          </a:p>
          <a:p>
            <a:pPr lvl="1" algn="l"/>
            <a:endParaRPr lang="id-ID" sz="2800" dirty="0" smtClean="0">
              <a:solidFill>
                <a:schemeClr val="tx1"/>
              </a:solidFill>
              <a:latin typeface="Bell MT" pitchFamily="18" charset="0"/>
            </a:endParaRPr>
          </a:p>
          <a:p>
            <a:pPr lvl="1"/>
            <a:r>
              <a:rPr lang="id-ID" sz="2800" dirty="0" smtClean="0">
                <a:solidFill>
                  <a:schemeClr val="tx1"/>
                </a:solidFill>
                <a:latin typeface="Bell MT" pitchFamily="18" charset="0"/>
              </a:rPr>
              <a:t>06PEM / 2</a:t>
            </a:r>
            <a:endParaRPr lang="en-GB" sz="2800" dirty="0">
              <a:solidFill>
                <a:schemeClr val="tx1"/>
              </a:solidFill>
              <a:latin typeface="Bell MT" pitchFamily="18" charset="0"/>
            </a:endParaRPr>
          </a:p>
        </p:txBody>
      </p:sp>
    </p:spTree>
    <p:extLst>
      <p:ext uri="{BB962C8B-B14F-4D97-AF65-F5344CB8AC3E}">
        <p14:creationId xmlns:p14="http://schemas.microsoft.com/office/powerpoint/2010/main" xmlns="" val="2248855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44000" cy="1143008"/>
          </a:xfrm>
        </p:spPr>
        <p:txBody>
          <a:bodyPr/>
          <a:lstStyle/>
          <a:p>
            <a:pPr algn="ctr"/>
            <a:r>
              <a:rPr lang="id-ID" dirty="0" smtClean="0">
                <a:solidFill>
                  <a:schemeClr val="tx1"/>
                </a:solidFill>
                <a:latin typeface="Tempus Sans ITC" pitchFamily="82" charset="0"/>
              </a:rPr>
              <a:t>Dasar Adanya Keputusan</a:t>
            </a:r>
            <a:endParaRPr lang="id-ID" dirty="0">
              <a:solidFill>
                <a:schemeClr val="tx1"/>
              </a:solidFill>
              <a:latin typeface="Tempus Sans ITC" pitchFamily="82" charset="0"/>
            </a:endParaRPr>
          </a:p>
        </p:txBody>
      </p:sp>
      <p:sp>
        <p:nvSpPr>
          <p:cNvPr id="3" name="Content Placeholder 2"/>
          <p:cNvSpPr>
            <a:spLocks noGrp="1"/>
          </p:cNvSpPr>
          <p:nvPr>
            <p:ph idx="1"/>
          </p:nvPr>
        </p:nvSpPr>
        <p:spPr>
          <a:xfrm>
            <a:off x="0" y="1643050"/>
            <a:ext cx="9144000" cy="4483113"/>
          </a:xfrm>
        </p:spPr>
        <p:txBody>
          <a:bodyPr>
            <a:normAutofit/>
          </a:bodyPr>
          <a:lstStyle/>
          <a:p>
            <a:pPr>
              <a:buFont typeface="Wingdings" pitchFamily="2" charset="2"/>
              <a:buChar char="ü"/>
            </a:pPr>
            <a:r>
              <a:rPr lang="id-ID" sz="2400" dirty="0" smtClean="0">
                <a:latin typeface="Bell MT" pitchFamily="18" charset="0"/>
              </a:rPr>
              <a:t>Visi pemasaran</a:t>
            </a:r>
          </a:p>
          <a:p>
            <a:pPr>
              <a:buFont typeface="Wingdings" pitchFamily="2" charset="2"/>
              <a:buChar char="ü"/>
            </a:pPr>
            <a:r>
              <a:rPr lang="id-ID" sz="2400" dirty="0" smtClean="0">
                <a:latin typeface="Bell MT" pitchFamily="18" charset="0"/>
              </a:rPr>
              <a:t>Kedalaman teknis</a:t>
            </a:r>
          </a:p>
          <a:p>
            <a:pPr>
              <a:buFont typeface="Wingdings" pitchFamily="2" charset="2"/>
              <a:buChar char="ü"/>
            </a:pPr>
            <a:r>
              <a:rPr lang="id-ID" sz="2400" dirty="0" smtClean="0">
                <a:latin typeface="Bell MT" pitchFamily="18" charset="0"/>
              </a:rPr>
              <a:t>Insentif yang tepat</a:t>
            </a:r>
          </a:p>
          <a:p>
            <a:pPr>
              <a:buFont typeface="Wingdings" pitchFamily="2" charset="2"/>
              <a:buChar char="ü"/>
            </a:pPr>
            <a:r>
              <a:rPr lang="id-ID" sz="2400" dirty="0" smtClean="0">
                <a:latin typeface="Bell MT" pitchFamily="18" charset="0"/>
              </a:rPr>
              <a:t>Keselarasan bisnis</a:t>
            </a:r>
          </a:p>
          <a:p>
            <a:pPr>
              <a:buFont typeface="Wingdings" pitchFamily="2" charset="2"/>
              <a:buChar char="ü"/>
            </a:pPr>
            <a:r>
              <a:rPr lang="id-ID" sz="2400" dirty="0" smtClean="0">
                <a:latin typeface="Bell MT" pitchFamily="18" charset="0"/>
              </a:rPr>
              <a:t>Akuntabilitas</a:t>
            </a:r>
          </a:p>
          <a:p>
            <a:pPr>
              <a:buNone/>
            </a:pPr>
            <a:endParaRPr lang="id-ID" sz="2400" dirty="0">
              <a:latin typeface="Bell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lstStyle/>
          <a:p>
            <a:pPr algn="ctr"/>
            <a:r>
              <a:rPr lang="id-ID" dirty="0" smtClean="0">
                <a:solidFill>
                  <a:schemeClr val="tx1"/>
                </a:solidFill>
                <a:latin typeface="Tempus Sans ITC" pitchFamily="82" charset="0"/>
              </a:rPr>
              <a:t>Kegiatan Pemasaran</a:t>
            </a:r>
            <a:endParaRPr lang="id-ID" dirty="0">
              <a:solidFill>
                <a:schemeClr val="tx1"/>
              </a:solidFill>
              <a:latin typeface="Tempus Sans ITC" pitchFamily="82" charset="0"/>
            </a:endParaRPr>
          </a:p>
        </p:txBody>
      </p:sp>
      <p:sp>
        <p:nvSpPr>
          <p:cNvPr id="3" name="Content Placeholder 2"/>
          <p:cNvSpPr>
            <a:spLocks noGrp="1"/>
          </p:cNvSpPr>
          <p:nvPr>
            <p:ph idx="1"/>
          </p:nvPr>
        </p:nvSpPr>
        <p:spPr>
          <a:xfrm>
            <a:off x="0" y="1981200"/>
            <a:ext cx="9144000" cy="4876800"/>
          </a:xfrm>
        </p:spPr>
        <p:txBody>
          <a:bodyPr>
            <a:normAutofit/>
          </a:bodyPr>
          <a:lstStyle/>
          <a:p>
            <a:pPr lvl="1">
              <a:buNone/>
            </a:pPr>
            <a:r>
              <a:rPr lang="id-ID" sz="2400" dirty="0" smtClean="0">
                <a:solidFill>
                  <a:schemeClr val="tx1"/>
                </a:solidFill>
                <a:latin typeface="Bell MT" pitchFamily="18" charset="0"/>
              </a:rPr>
              <a:t>Aktivitas dasar pemasaran: </a:t>
            </a:r>
          </a:p>
          <a:p>
            <a:pPr lvl="1">
              <a:buNone/>
            </a:pPr>
            <a:r>
              <a:rPr lang="id-ID" sz="2400" dirty="0" smtClean="0">
                <a:solidFill>
                  <a:schemeClr val="tx1"/>
                </a:solidFill>
                <a:latin typeface="Bell MT" pitchFamily="18" charset="0"/>
              </a:rPr>
              <a:t>1. Identifikasi pasar potensial </a:t>
            </a:r>
          </a:p>
          <a:p>
            <a:pPr lvl="1">
              <a:buNone/>
            </a:pPr>
            <a:r>
              <a:rPr lang="id-ID" sz="2400" dirty="0" smtClean="0">
                <a:solidFill>
                  <a:schemeClr val="tx1"/>
                </a:solidFill>
                <a:latin typeface="Bell MT" pitchFamily="18" charset="0"/>
              </a:rPr>
              <a:t>2. Menyusun produk baru </a:t>
            </a:r>
          </a:p>
          <a:p>
            <a:pPr lvl="1">
              <a:buNone/>
            </a:pPr>
            <a:r>
              <a:rPr lang="id-ID" sz="2400" dirty="0" smtClean="0">
                <a:solidFill>
                  <a:schemeClr val="tx1"/>
                </a:solidFill>
                <a:latin typeface="Bell MT" pitchFamily="18" charset="0"/>
              </a:rPr>
              <a:t>3. Koordinasi dengan masing-masing fungsional pada organisasi </a:t>
            </a:r>
          </a:p>
          <a:p>
            <a:pPr lvl="1">
              <a:buNone/>
            </a:pPr>
            <a:r>
              <a:rPr lang="id-ID" sz="2400" dirty="0" smtClean="0">
                <a:solidFill>
                  <a:schemeClr val="tx1"/>
                </a:solidFill>
                <a:latin typeface="Bell MT" pitchFamily="18" charset="0"/>
              </a:rPr>
              <a:t>4. Membangun harga yang pantas </a:t>
            </a:r>
          </a:p>
          <a:p>
            <a:pPr lvl="1">
              <a:buNone/>
            </a:pPr>
            <a:r>
              <a:rPr lang="id-ID" sz="2400" dirty="0" smtClean="0">
                <a:solidFill>
                  <a:schemeClr val="tx1"/>
                </a:solidFill>
                <a:latin typeface="Bell MT" pitchFamily="18" charset="0"/>
              </a:rPr>
              <a:t>5. Membangun dan mengkoordinasi sistem distribusi </a:t>
            </a:r>
          </a:p>
          <a:p>
            <a:pPr lvl="1">
              <a:buNone/>
            </a:pPr>
            <a:r>
              <a:rPr lang="id-ID" sz="2400" dirty="0" smtClean="0">
                <a:solidFill>
                  <a:schemeClr val="tx1"/>
                </a:solidFill>
                <a:latin typeface="Bell MT" pitchFamily="18" charset="0"/>
              </a:rPr>
              <a:t>6. Membangun program komunikasi efektif </a:t>
            </a:r>
          </a:p>
          <a:p>
            <a:pPr lvl="1">
              <a:buNone/>
            </a:pPr>
            <a:r>
              <a:rPr lang="id-ID" sz="2400" dirty="0" smtClean="0">
                <a:solidFill>
                  <a:schemeClr val="tx1"/>
                </a:solidFill>
                <a:latin typeface="Bell MT" pitchFamily="18" charset="0"/>
              </a:rPr>
              <a:t>7. Membangun program riset. </a:t>
            </a:r>
            <a:endParaRPr lang="id-ID" sz="24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normAutofit/>
          </a:bodyPr>
          <a:lstStyle/>
          <a:p>
            <a:r>
              <a:rPr lang="id-ID" sz="3200" dirty="0" smtClean="0">
                <a:solidFill>
                  <a:schemeClr val="tx1"/>
                </a:solidFill>
                <a:latin typeface="Tempus Sans ITC" pitchFamily="82" charset="0"/>
              </a:rPr>
              <a:t>Pemasaran Harus Memimpin Teknologi Pemasaran</a:t>
            </a:r>
            <a:endParaRPr lang="id-ID" sz="3200" dirty="0">
              <a:solidFill>
                <a:schemeClr val="tx1"/>
              </a:solidFill>
            </a:endParaRPr>
          </a:p>
        </p:txBody>
      </p:sp>
      <p:sp>
        <p:nvSpPr>
          <p:cNvPr id="3" name="Content Placeholder 2"/>
          <p:cNvSpPr>
            <a:spLocks noGrp="1"/>
          </p:cNvSpPr>
          <p:nvPr>
            <p:ph idx="1"/>
          </p:nvPr>
        </p:nvSpPr>
        <p:spPr>
          <a:xfrm>
            <a:off x="0" y="1785926"/>
            <a:ext cx="9144000" cy="5072074"/>
          </a:xfrm>
        </p:spPr>
        <p:txBody>
          <a:bodyPr>
            <a:normAutofit/>
          </a:bodyPr>
          <a:lstStyle/>
          <a:p>
            <a:pPr algn="ctr">
              <a:buNone/>
            </a:pPr>
            <a:r>
              <a:rPr lang="id-ID" sz="2800" dirty="0" smtClean="0">
                <a:solidFill>
                  <a:schemeClr val="tx1"/>
                </a:solidFill>
                <a:latin typeface="Bell MT" pitchFamily="18" charset="0"/>
              </a:rPr>
              <a:t>CTO adalah Chief Marketing Technologist yang mempunyai misi yaitu untuk menyediakan navigasi teknologi. CTO pemasaran akan bertengger di persimpangan tiga bidang teknologi pemasaran, menyediakan kepemimpinan teknis untuk mengatur dan mengoptimalkan</a:t>
            </a:r>
            <a:endParaRPr lang="id-ID" sz="28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normAutofit/>
          </a:bodyPr>
          <a:lstStyle/>
          <a:p>
            <a:pPr algn="ctr"/>
            <a:r>
              <a:rPr lang="id-ID" sz="3200" dirty="0" smtClean="0">
                <a:solidFill>
                  <a:schemeClr val="tx1"/>
                </a:solidFill>
                <a:latin typeface="Tempus Sans ITC" pitchFamily="82" charset="0"/>
              </a:rPr>
              <a:t>Pemasaran Harus Memimpin Teknologi Pemasaran</a:t>
            </a:r>
            <a:endParaRPr lang="id-ID" sz="3200" dirty="0">
              <a:solidFill>
                <a:schemeClr val="tx1"/>
              </a:solidFill>
              <a:latin typeface="Tempus Sans ITC" pitchFamily="82" charset="0"/>
            </a:endParaRPr>
          </a:p>
        </p:txBody>
      </p:sp>
      <p:pic>
        <p:nvPicPr>
          <p:cNvPr id="4" name="Content Placeholder 3" descr="marketing_cto_position.jpg"/>
          <p:cNvPicPr>
            <a:picLocks noGrp="1" noChangeAspect="1"/>
          </p:cNvPicPr>
          <p:nvPr>
            <p:ph idx="1"/>
          </p:nvPr>
        </p:nvPicPr>
        <p:blipFill>
          <a:blip r:embed="rId2"/>
          <a:stretch>
            <a:fillRect/>
          </a:stretch>
        </p:blipFill>
        <p:spPr>
          <a:xfrm>
            <a:off x="1142976" y="2008980"/>
            <a:ext cx="7000924" cy="449185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44000" cy="1404958"/>
          </a:xfrm>
        </p:spPr>
        <p:txBody>
          <a:bodyPr>
            <a:normAutofit/>
          </a:bodyPr>
          <a:lstStyle/>
          <a:p>
            <a:pPr algn="ctr"/>
            <a:r>
              <a:rPr lang="id-ID" sz="4000" dirty="0" smtClean="0">
                <a:solidFill>
                  <a:schemeClr val="tx1"/>
                </a:solidFill>
                <a:latin typeface="Tempus Sans ITC" pitchFamily="82" charset="0"/>
              </a:rPr>
              <a:t>Peran Marketing CTO</a:t>
            </a:r>
            <a:endParaRPr lang="id-ID" sz="4000" dirty="0">
              <a:solidFill>
                <a:schemeClr val="tx1"/>
              </a:solidFill>
              <a:latin typeface="Tempus Sans ITC" pitchFamily="82" charset="0"/>
            </a:endParaRPr>
          </a:p>
        </p:txBody>
      </p:sp>
      <p:sp>
        <p:nvSpPr>
          <p:cNvPr id="3" name="Content Placeholder 2"/>
          <p:cNvSpPr>
            <a:spLocks noGrp="1"/>
          </p:cNvSpPr>
          <p:nvPr>
            <p:ph idx="1"/>
          </p:nvPr>
        </p:nvSpPr>
        <p:spPr>
          <a:xfrm>
            <a:off x="0" y="1571612"/>
            <a:ext cx="9144000" cy="5286388"/>
          </a:xfrm>
        </p:spPr>
        <p:txBody>
          <a:bodyPr>
            <a:normAutofit/>
          </a:bodyPr>
          <a:lstStyle/>
          <a:p>
            <a:pPr>
              <a:buFont typeface="Wingdings" pitchFamily="2" charset="2"/>
              <a:buChar char="ü"/>
            </a:pPr>
            <a:r>
              <a:rPr lang="id-ID" sz="2800" dirty="0" smtClean="0">
                <a:solidFill>
                  <a:schemeClr val="tx1"/>
                </a:solidFill>
                <a:latin typeface="Bell MT" pitchFamily="18" charset="0"/>
              </a:rPr>
              <a:t>Memberikan checks and Balances</a:t>
            </a:r>
          </a:p>
          <a:p>
            <a:pPr>
              <a:buFont typeface="Wingdings" pitchFamily="2" charset="2"/>
              <a:buChar char="ü"/>
            </a:pPr>
            <a:r>
              <a:rPr lang="id-ID" sz="2800" dirty="0" smtClean="0">
                <a:solidFill>
                  <a:schemeClr val="tx1"/>
                </a:solidFill>
                <a:latin typeface="Bell MT" pitchFamily="18" charset="0"/>
              </a:rPr>
              <a:t>Menggabungkan visi pemasaran dan kedalaman teknis</a:t>
            </a:r>
            <a:endParaRPr lang="id-ID" sz="28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lstStyle/>
          <a:p>
            <a:pPr algn="ctr"/>
            <a:r>
              <a:rPr lang="id-ID" dirty="0" smtClean="0">
                <a:solidFill>
                  <a:schemeClr val="tx1"/>
                </a:solidFill>
                <a:latin typeface="Tempus Sans ITC" pitchFamily="82" charset="0"/>
              </a:rPr>
              <a:t>Tujuan dari CTO</a:t>
            </a:r>
            <a:endParaRPr lang="id-ID" dirty="0">
              <a:solidFill>
                <a:schemeClr val="tx1"/>
              </a:solidFill>
              <a:latin typeface="Tempus Sans ITC" pitchFamily="82" charset="0"/>
            </a:endParaRPr>
          </a:p>
        </p:txBody>
      </p:sp>
      <p:sp>
        <p:nvSpPr>
          <p:cNvPr id="3" name="Content Placeholder 2"/>
          <p:cNvSpPr>
            <a:spLocks noGrp="1"/>
          </p:cNvSpPr>
          <p:nvPr>
            <p:ph idx="1"/>
          </p:nvPr>
        </p:nvSpPr>
        <p:spPr>
          <a:xfrm>
            <a:off x="0" y="1981200"/>
            <a:ext cx="9144000" cy="4876800"/>
          </a:xfrm>
        </p:spPr>
        <p:txBody>
          <a:bodyPr>
            <a:normAutofit/>
          </a:bodyPr>
          <a:lstStyle/>
          <a:p>
            <a:pPr algn="ctr">
              <a:buNone/>
            </a:pPr>
            <a:r>
              <a:rPr lang="id-ID" sz="2800" dirty="0" smtClean="0">
                <a:solidFill>
                  <a:schemeClr val="tx1"/>
                </a:solidFill>
                <a:latin typeface="Bell MT" pitchFamily="18" charset="0"/>
              </a:rPr>
              <a:t>Memungkinkan CMO untuk menggunakan teknologi sebagai kemampuan pemasaran strategis</a:t>
            </a:r>
            <a:endParaRPr lang="id-ID" sz="28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lstStyle/>
          <a:p>
            <a:pPr algn="ctr"/>
            <a:r>
              <a:rPr lang="en-US" dirty="0" smtClean="0">
                <a:solidFill>
                  <a:schemeClr val="tx1"/>
                </a:solidFill>
                <a:latin typeface="Tempus Sans ITC" pitchFamily="82" charset="0"/>
              </a:rPr>
              <a:t>Marketing Agility and the </a:t>
            </a:r>
            <a:r>
              <a:rPr lang="en-US" dirty="0" smtClean="0">
                <a:solidFill>
                  <a:schemeClr val="tx1"/>
                </a:solidFill>
                <a:latin typeface="Tempus Sans ITC" pitchFamily="82" charset="0"/>
              </a:rPr>
              <a:t>Future</a:t>
            </a:r>
            <a:endParaRPr lang="id-ID" dirty="0">
              <a:solidFill>
                <a:schemeClr val="tx1"/>
              </a:solidFill>
              <a:latin typeface="Tempus Sans ITC" pitchFamily="82" charset="0"/>
            </a:endParaRPr>
          </a:p>
        </p:txBody>
      </p:sp>
      <p:sp>
        <p:nvSpPr>
          <p:cNvPr id="3" name="Content Placeholder 2"/>
          <p:cNvSpPr>
            <a:spLocks noGrp="1"/>
          </p:cNvSpPr>
          <p:nvPr>
            <p:ph idx="1"/>
          </p:nvPr>
        </p:nvSpPr>
        <p:spPr>
          <a:xfrm>
            <a:off x="0" y="1981200"/>
            <a:ext cx="9144000" cy="4876800"/>
          </a:xfrm>
        </p:spPr>
        <p:txBody>
          <a:bodyPr>
            <a:normAutofit/>
          </a:bodyPr>
          <a:lstStyle/>
          <a:p>
            <a:pPr algn="ctr">
              <a:buNone/>
            </a:pPr>
            <a:r>
              <a:rPr lang="id-ID" sz="2400" dirty="0" smtClean="0">
                <a:solidFill>
                  <a:schemeClr val="tx1"/>
                </a:solidFill>
                <a:latin typeface="Bell MT" pitchFamily="18" charset="0"/>
              </a:rPr>
              <a:t>Manfaat utama untuk memberdayakan pemasaran dengan bakat teknis sendiri akan menjadi percepatan </a:t>
            </a:r>
            <a:r>
              <a:rPr lang="id-ID" sz="2400" i="1" dirty="0" smtClean="0">
                <a:solidFill>
                  <a:schemeClr val="tx1"/>
                </a:solidFill>
                <a:latin typeface="Bell MT" pitchFamily="18" charset="0"/>
              </a:rPr>
              <a:t>clockspeed</a:t>
            </a:r>
            <a:r>
              <a:rPr lang="id-ID" sz="2400" dirty="0" smtClean="0">
                <a:solidFill>
                  <a:schemeClr val="tx1"/>
                </a:solidFill>
                <a:latin typeface="Bell MT" pitchFamily="18" charset="0"/>
              </a:rPr>
              <a:t> dalam melaksanakan program berbasis </a:t>
            </a:r>
            <a:r>
              <a:rPr lang="id-ID" sz="2400" dirty="0" smtClean="0">
                <a:solidFill>
                  <a:schemeClr val="tx1"/>
                </a:solidFill>
                <a:latin typeface="Bell MT" pitchFamily="18" charset="0"/>
              </a:rPr>
              <a:t>teknologi. </a:t>
            </a:r>
            <a:r>
              <a:rPr lang="id-ID" sz="2400" dirty="0" smtClean="0">
                <a:solidFill>
                  <a:schemeClr val="tx1"/>
                </a:solidFill>
                <a:latin typeface="Bell MT" pitchFamily="18" charset="0"/>
              </a:rPr>
              <a:t>Mengelola sumber daya teknologi di bawah payung pemasaran akan </a:t>
            </a:r>
            <a:r>
              <a:rPr lang="id-ID" sz="2400" dirty="0" smtClean="0">
                <a:solidFill>
                  <a:schemeClr val="tx1"/>
                </a:solidFill>
                <a:latin typeface="Bell MT" pitchFamily="18" charset="0"/>
              </a:rPr>
              <a:t>meminimalkan </a:t>
            </a:r>
            <a:r>
              <a:rPr lang="id-ID" sz="2400" dirty="0" smtClean="0">
                <a:solidFill>
                  <a:schemeClr val="tx1"/>
                </a:solidFill>
                <a:latin typeface="Bell MT" pitchFamily="18" charset="0"/>
              </a:rPr>
              <a:t>biaya </a:t>
            </a:r>
            <a:r>
              <a:rPr lang="id-ID" sz="2400" i="1" dirty="0" smtClean="0">
                <a:solidFill>
                  <a:schemeClr val="tx1"/>
                </a:solidFill>
                <a:latin typeface="Bell MT" pitchFamily="18" charset="0"/>
              </a:rPr>
              <a:t>switching</a:t>
            </a:r>
            <a:r>
              <a:rPr lang="id-ID" sz="2400" dirty="0" smtClean="0">
                <a:solidFill>
                  <a:schemeClr val="tx1"/>
                </a:solidFill>
                <a:latin typeface="Bell MT" pitchFamily="18" charset="0"/>
              </a:rPr>
              <a:t> dan mengurangi </a:t>
            </a:r>
            <a:r>
              <a:rPr lang="id-ID" sz="2400" i="1" dirty="0" smtClean="0">
                <a:solidFill>
                  <a:schemeClr val="tx1"/>
                </a:solidFill>
                <a:latin typeface="Bell MT" pitchFamily="18" charset="0"/>
              </a:rPr>
              <a:t>latency</a:t>
            </a:r>
            <a:r>
              <a:rPr lang="id-ID" sz="2400" dirty="0" smtClean="0">
                <a:solidFill>
                  <a:schemeClr val="tx1"/>
                </a:solidFill>
                <a:latin typeface="Bell MT" pitchFamily="18" charset="0"/>
              </a:rPr>
              <a:t> </a:t>
            </a:r>
            <a:r>
              <a:rPr lang="id-ID" sz="2400" dirty="0" smtClean="0">
                <a:solidFill>
                  <a:schemeClr val="tx1"/>
                </a:solidFill>
                <a:latin typeface="Bell MT" pitchFamily="18" charset="0"/>
              </a:rPr>
              <a:t>komunikasi.</a:t>
            </a:r>
          </a:p>
          <a:p>
            <a:pPr algn="ctr">
              <a:buNone/>
            </a:pPr>
            <a:r>
              <a:rPr lang="id-ID" sz="2400" dirty="0" smtClean="0">
                <a:solidFill>
                  <a:schemeClr val="tx1"/>
                </a:solidFill>
                <a:latin typeface="Bell MT" pitchFamily="18" charset="0"/>
              </a:rPr>
              <a:t>Namun</a:t>
            </a:r>
            <a:r>
              <a:rPr lang="id-ID" sz="2400" dirty="0" smtClean="0">
                <a:solidFill>
                  <a:schemeClr val="tx1"/>
                </a:solidFill>
                <a:latin typeface="Bell MT" pitchFamily="18" charset="0"/>
              </a:rPr>
              <a:t>, ada tingkat yang lebih dalam di mana teknologi dapat memberikan kontribusi terhadap kelincahan pemasaran: memperkenalkan metodologi tangkas dalam operasi pemasaran dan manajemen. Namun, ada tingkat yang lebih dalam di mana teknologi dapat memberikan kontribusi terhadap kelincahan pemasaran: memperkenalkan metodologi tangkas dalam operasi pemasaran dan manajemen. </a:t>
            </a:r>
            <a:endParaRPr lang="id-ID" sz="24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44000" cy="1404958"/>
          </a:xfrm>
        </p:spPr>
        <p:txBody>
          <a:bodyPr>
            <a:normAutofit/>
          </a:bodyPr>
          <a:lstStyle/>
          <a:p>
            <a:pPr algn="ctr"/>
            <a:r>
              <a:rPr lang="en-US" sz="4000" dirty="0" smtClean="0">
                <a:solidFill>
                  <a:schemeClr val="tx1"/>
                </a:solidFill>
                <a:latin typeface="Tempus Sans ITC" pitchFamily="82" charset="0"/>
              </a:rPr>
              <a:t>Marketing Agility and the Future</a:t>
            </a:r>
            <a:endParaRPr lang="id-ID" sz="4000" dirty="0">
              <a:solidFill>
                <a:schemeClr val="tx1"/>
              </a:solidFill>
              <a:latin typeface="Tempus Sans ITC" pitchFamily="82" charset="0"/>
            </a:endParaRPr>
          </a:p>
        </p:txBody>
      </p:sp>
      <p:pic>
        <p:nvPicPr>
          <p:cNvPr id="4" name="Content Placeholder 3" descr="scrum_process.png"/>
          <p:cNvPicPr>
            <a:picLocks noGrp="1" noChangeAspect="1"/>
          </p:cNvPicPr>
          <p:nvPr>
            <p:ph idx="1"/>
          </p:nvPr>
        </p:nvPicPr>
        <p:blipFill>
          <a:blip r:embed="rId2"/>
          <a:stretch>
            <a:fillRect/>
          </a:stretch>
        </p:blipFill>
        <p:spPr>
          <a:xfrm>
            <a:off x="571472" y="1857364"/>
            <a:ext cx="7858180" cy="4429156"/>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000" dirty="0" smtClean="0">
                <a:latin typeface="Tempus Sans ITC" pitchFamily="82" charset="0"/>
              </a:rPr>
              <a:t>Referensi</a:t>
            </a:r>
            <a:endParaRPr lang="id-ID" sz="4000" dirty="0">
              <a:latin typeface="Tempus Sans ITC" pitchFamily="82"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id-ID" sz="2400" u="sng" dirty="0" smtClean="0">
                <a:solidFill>
                  <a:schemeClr val="tx1"/>
                </a:solidFill>
                <a:hlinkClick r:id="rId2"/>
              </a:rPr>
              <a:t>http://chiefmartec.com/2010/04/rise-of-the-marketing-technologist/</a:t>
            </a:r>
            <a:endParaRPr lang="id-ID" sz="2400" dirty="0" smtClean="0">
              <a:solidFill>
                <a:schemeClr val="tx1"/>
              </a:solidFill>
            </a:endParaRPr>
          </a:p>
          <a:p>
            <a:pPr>
              <a:buNone/>
            </a:pPr>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impleThankYouCard.jpg"/>
          <p:cNvPicPr>
            <a:picLocks noGrp="1" noChangeAspect="1"/>
          </p:cNvPicPr>
          <p:nvPr>
            <p:ph idx="1"/>
          </p:nvPr>
        </p:nvPicPr>
        <p:blipFill>
          <a:blip r:embed="rId2"/>
          <a:stretch>
            <a:fillRect/>
          </a:stretch>
        </p:blipFill>
        <p:spPr>
          <a:xfrm>
            <a:off x="1000100" y="1357298"/>
            <a:ext cx="7215238" cy="476886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00042"/>
            <a:ext cx="9144000" cy="1404958"/>
          </a:xfrm>
        </p:spPr>
        <p:txBody>
          <a:bodyPr>
            <a:normAutofit/>
          </a:bodyPr>
          <a:lstStyle/>
          <a:p>
            <a:pPr algn="ctr"/>
            <a:r>
              <a:rPr lang="en-SG" sz="4000" b="1" dirty="0" err="1" smtClean="0">
                <a:solidFill>
                  <a:schemeClr val="tx1"/>
                </a:solidFill>
                <a:latin typeface="Tempus Sans ITC" pitchFamily="82" charset="0"/>
                <a:cs typeface="Times New Roman" pitchFamily="18" charset="0"/>
              </a:rPr>
              <a:t>Apa</a:t>
            </a:r>
            <a:r>
              <a:rPr lang="en-SG" sz="4000" b="1" dirty="0" smtClean="0">
                <a:solidFill>
                  <a:schemeClr val="tx1"/>
                </a:solidFill>
                <a:latin typeface="Tempus Sans ITC" pitchFamily="82" charset="0"/>
                <a:cs typeface="Times New Roman" pitchFamily="18" charset="0"/>
              </a:rPr>
              <a:t> </a:t>
            </a:r>
            <a:r>
              <a:rPr lang="en-SG" sz="4000" b="1" dirty="0" err="1" smtClean="0">
                <a:solidFill>
                  <a:schemeClr val="tx1"/>
                </a:solidFill>
                <a:latin typeface="Tempus Sans ITC" pitchFamily="82" charset="0"/>
                <a:cs typeface="Times New Roman" pitchFamily="18" charset="0"/>
              </a:rPr>
              <a:t>itu</a:t>
            </a:r>
            <a:r>
              <a:rPr lang="en-SG" sz="4000" b="1" dirty="0" smtClean="0">
                <a:solidFill>
                  <a:schemeClr val="tx1"/>
                </a:solidFill>
                <a:latin typeface="Tempus Sans ITC" pitchFamily="82" charset="0"/>
                <a:cs typeface="Times New Roman" pitchFamily="18" charset="0"/>
              </a:rPr>
              <a:t> </a:t>
            </a:r>
            <a:r>
              <a:rPr lang="id-ID" sz="4000" b="1" i="1" dirty="0" smtClean="0">
                <a:solidFill>
                  <a:schemeClr val="tx1"/>
                </a:solidFill>
                <a:latin typeface="Tempus Sans ITC" pitchFamily="82" charset="0"/>
                <a:cs typeface="Times New Roman" pitchFamily="18" charset="0"/>
              </a:rPr>
              <a:t>M</a:t>
            </a:r>
            <a:r>
              <a:rPr lang="en-SG" sz="4000" b="1" i="1" dirty="0" err="1" smtClean="0">
                <a:solidFill>
                  <a:schemeClr val="tx1"/>
                </a:solidFill>
                <a:latin typeface="Tempus Sans ITC" pitchFamily="82" charset="0"/>
                <a:cs typeface="Times New Roman" pitchFamily="18" charset="0"/>
              </a:rPr>
              <a:t>arketing</a:t>
            </a:r>
            <a:r>
              <a:rPr lang="en-SG" sz="4000" b="1" i="1" dirty="0" smtClean="0">
                <a:solidFill>
                  <a:schemeClr val="tx1"/>
                </a:solidFill>
                <a:latin typeface="Tempus Sans ITC" pitchFamily="82" charset="0"/>
                <a:cs typeface="Times New Roman" pitchFamily="18" charset="0"/>
              </a:rPr>
              <a:t> </a:t>
            </a:r>
            <a:r>
              <a:rPr lang="id-ID" sz="4000" b="1" i="1" dirty="0" smtClean="0">
                <a:solidFill>
                  <a:schemeClr val="tx1"/>
                </a:solidFill>
                <a:latin typeface="Tempus Sans ITC" pitchFamily="82" charset="0"/>
                <a:cs typeface="Times New Roman" pitchFamily="18" charset="0"/>
              </a:rPr>
              <a:t>T</a:t>
            </a:r>
            <a:r>
              <a:rPr lang="en-SG" sz="4000" b="1" i="1" dirty="0" err="1" smtClean="0">
                <a:solidFill>
                  <a:schemeClr val="tx1"/>
                </a:solidFill>
                <a:latin typeface="Tempus Sans ITC" pitchFamily="82" charset="0"/>
                <a:cs typeface="Times New Roman" pitchFamily="18" charset="0"/>
              </a:rPr>
              <a:t>echnologist</a:t>
            </a:r>
            <a:r>
              <a:rPr lang="en-SG" sz="4000" b="1" dirty="0" smtClean="0">
                <a:solidFill>
                  <a:schemeClr val="tx1"/>
                </a:solidFill>
                <a:latin typeface="Tempus Sans ITC" pitchFamily="82" charset="0"/>
                <a:cs typeface="Times New Roman" pitchFamily="18" charset="0"/>
              </a:rPr>
              <a:t>?</a:t>
            </a:r>
            <a:endParaRPr lang="id-ID" sz="4000" b="1" dirty="0">
              <a:solidFill>
                <a:schemeClr val="tx1"/>
              </a:solidFill>
              <a:latin typeface="Tempus Sans ITC" pitchFamily="82" charset="0"/>
            </a:endParaRPr>
          </a:p>
        </p:txBody>
      </p:sp>
      <p:sp>
        <p:nvSpPr>
          <p:cNvPr id="4" name="Content Placeholder 3"/>
          <p:cNvSpPr>
            <a:spLocks noGrp="1"/>
          </p:cNvSpPr>
          <p:nvPr>
            <p:ph idx="1"/>
          </p:nvPr>
        </p:nvSpPr>
        <p:spPr>
          <a:xfrm>
            <a:off x="0" y="1981200"/>
            <a:ext cx="9144000" cy="4876800"/>
          </a:xfrm>
        </p:spPr>
        <p:txBody>
          <a:bodyPr>
            <a:noAutofit/>
          </a:bodyPr>
          <a:lstStyle/>
          <a:p>
            <a:pPr algn="ctr">
              <a:buNone/>
            </a:pPr>
            <a:r>
              <a:rPr lang="en-SG" sz="2800" dirty="0" smtClean="0">
                <a:solidFill>
                  <a:schemeClr val="tx1"/>
                </a:solidFill>
                <a:latin typeface="Bell MT" pitchFamily="18" charset="0"/>
                <a:cs typeface="Times New Roman" pitchFamily="18" charset="0"/>
              </a:rPr>
              <a:t/>
            </a:r>
            <a:br>
              <a:rPr lang="en-SG" sz="2800" dirty="0" smtClean="0">
                <a:solidFill>
                  <a:schemeClr val="tx1"/>
                </a:solidFill>
                <a:latin typeface="Bell MT" pitchFamily="18" charset="0"/>
                <a:cs typeface="Times New Roman" pitchFamily="18" charset="0"/>
              </a:rPr>
            </a:br>
            <a:r>
              <a:rPr lang="en-SG" sz="2800" dirty="0" err="1" smtClean="0">
                <a:solidFill>
                  <a:schemeClr val="tx1"/>
                </a:solidFill>
                <a:latin typeface="Bell MT" pitchFamily="18" charset="0"/>
                <a:cs typeface="Times New Roman" pitchFamily="18" charset="0"/>
              </a:rPr>
              <a:t>Yaitu</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bagaimana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perusahaan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memiliki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harus</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menggunakan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teknologi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untuk</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mendukung</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pemasaran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fungsi-fungsi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terkait</a:t>
            </a:r>
            <a:r>
              <a:rPr lang="en-SG" sz="2800" dirty="0" smtClean="0">
                <a:solidFill>
                  <a:schemeClr val="tx1"/>
                </a:solidFill>
                <a:latin typeface="Bell MT" pitchFamily="18" charset="0"/>
                <a:cs typeface="Times New Roman" pitchFamily="18" charset="0"/>
              </a:rPr>
              <a:t> , </a:t>
            </a:r>
            <a:r>
              <a:rPr lang="en-SG" sz="2800" dirty="0" err="1" smtClean="0">
                <a:solidFill>
                  <a:schemeClr val="tx1"/>
                </a:solidFill>
                <a:latin typeface="Bell MT" pitchFamily="18" charset="0"/>
                <a:cs typeface="Times New Roman" pitchFamily="18" charset="0"/>
              </a:rPr>
              <a:t>dan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bagaimana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untuk</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bisa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mengambil</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keuntungan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dari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peluang</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baru</a:t>
            </a:r>
            <a:r>
              <a:rPr lang="en-SG" sz="2800" dirty="0" smtClean="0">
                <a:solidFill>
                  <a:schemeClr val="tx1"/>
                </a:solidFill>
                <a:latin typeface="Bell MT" pitchFamily="18" charset="0"/>
                <a:cs typeface="Times New Roman" pitchFamily="18" charset="0"/>
              </a:rPr>
              <a:t> yang </a:t>
            </a:r>
            <a:r>
              <a:rPr lang="en-SG" sz="2800" dirty="0" err="1" smtClean="0">
                <a:solidFill>
                  <a:schemeClr val="tx1"/>
                </a:solidFill>
                <a:latin typeface="Bell MT" pitchFamily="18" charset="0"/>
                <a:cs typeface="Times New Roman" pitchFamily="18" charset="0"/>
              </a:rPr>
              <a:t>mengalir</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dari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situasi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baru</a:t>
            </a:r>
            <a:r>
              <a:rPr lang="en-SG" sz="2800" dirty="0" smtClean="0">
                <a:solidFill>
                  <a:schemeClr val="tx1"/>
                </a:solidFill>
                <a:latin typeface="Bell MT" pitchFamily="18" charset="0"/>
                <a:cs typeface="Times New Roman" pitchFamily="18" charset="0"/>
              </a:rPr>
              <a:t> yang </a:t>
            </a:r>
            <a:r>
              <a:rPr lang="en-SG" sz="2800" dirty="0" err="1" smtClean="0">
                <a:solidFill>
                  <a:schemeClr val="tx1"/>
                </a:solidFill>
                <a:latin typeface="Bell MT" pitchFamily="18" charset="0"/>
                <a:cs typeface="Times New Roman" pitchFamily="18" charset="0"/>
              </a:rPr>
              <a:t>akan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terus</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muncul</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sebagai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teknologi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berkembang</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Teknologi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utama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adalah</a:t>
            </a:r>
            <a:r>
              <a:rPr lang="en-SG" sz="2800" dirty="0" smtClean="0">
                <a:solidFill>
                  <a:schemeClr val="tx1"/>
                </a:solidFill>
                <a:latin typeface="Bell MT" pitchFamily="18" charset="0"/>
                <a:cs typeface="Times New Roman" pitchFamily="18" charset="0"/>
              </a:rPr>
              <a:t> internet </a:t>
            </a:r>
            <a:r>
              <a:rPr lang="en-SG" sz="2800" dirty="0" err="1" smtClean="0">
                <a:solidFill>
                  <a:schemeClr val="tx1"/>
                </a:solidFill>
                <a:latin typeface="Bell MT" pitchFamily="18" charset="0"/>
                <a:cs typeface="Times New Roman" pitchFamily="18" charset="0"/>
              </a:rPr>
              <a:t>karena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itu</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adalah</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memiliki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dampak</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terbesar</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dari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teknologi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apapun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pada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praktek</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pemasaran</a:t>
            </a:r>
            <a:r>
              <a:rPr lang="en-SG" sz="2800" dirty="0" smtClean="0">
                <a:solidFill>
                  <a:schemeClr val="tx1"/>
                </a:solidFill>
                <a:latin typeface="Bell MT" pitchFamily="18" charset="0"/>
                <a:cs typeface="Times New Roman" pitchFamily="18" charset="0"/>
              </a:rPr>
              <a:t> .</a:t>
            </a:r>
            <a:r>
              <a:rPr lang="en-SG" sz="3200" dirty="0" smtClean="0">
                <a:solidFill>
                  <a:schemeClr val="tx1"/>
                </a:solidFill>
                <a:latin typeface="Bell MT" pitchFamily="18" charset="0"/>
                <a:cs typeface="Times New Roman" pitchFamily="18" charset="0"/>
              </a:rPr>
              <a:t/>
            </a:r>
            <a:br>
              <a:rPr lang="en-SG" sz="3200" dirty="0" smtClean="0">
                <a:solidFill>
                  <a:schemeClr val="tx1"/>
                </a:solidFill>
                <a:latin typeface="Bell MT" pitchFamily="18" charset="0"/>
                <a:cs typeface="Times New Roman" pitchFamily="18" charset="0"/>
              </a:rPr>
            </a:br>
            <a:r>
              <a:rPr lang="en-SG" sz="3200" dirty="0" smtClean="0">
                <a:solidFill>
                  <a:schemeClr val="tx1"/>
                </a:solidFill>
                <a:latin typeface="Bell MT" pitchFamily="18" charset="0"/>
                <a:cs typeface="Times New Roman" pitchFamily="18" charset="0"/>
              </a:rPr>
              <a:t/>
            </a:r>
            <a:br>
              <a:rPr lang="en-SG" sz="3200" dirty="0" smtClean="0">
                <a:solidFill>
                  <a:schemeClr val="tx1"/>
                </a:solidFill>
                <a:latin typeface="Bell MT" pitchFamily="18" charset="0"/>
                <a:cs typeface="Times New Roman" pitchFamily="18" charset="0"/>
              </a:rPr>
            </a:br>
            <a:endParaRPr lang="id-ID" sz="28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00042"/>
            <a:ext cx="9144000" cy="1404958"/>
          </a:xfrm>
        </p:spPr>
        <p:txBody>
          <a:bodyPr/>
          <a:lstStyle/>
          <a:p>
            <a:pPr algn="ctr"/>
            <a:r>
              <a:rPr lang="en-SG" b="1" dirty="0" smtClean="0">
                <a:solidFill>
                  <a:schemeClr val="tx1"/>
                </a:solidFill>
                <a:latin typeface="Tempus Sans ITC" pitchFamily="82" charset="0"/>
                <a:cs typeface="Times New Roman" pitchFamily="18" charset="0"/>
              </a:rPr>
              <a:t>K</a:t>
            </a:r>
            <a:r>
              <a:rPr lang="id-ID" b="1" dirty="0" smtClean="0">
                <a:solidFill>
                  <a:schemeClr val="tx1"/>
                </a:solidFill>
                <a:latin typeface="Tempus Sans ITC" pitchFamily="82" charset="0"/>
                <a:cs typeface="Times New Roman" pitchFamily="18" charset="0"/>
              </a:rPr>
              <a:t>egunaan </a:t>
            </a:r>
            <a:r>
              <a:rPr lang="id-ID" b="1" i="1" dirty="0" smtClean="0">
                <a:solidFill>
                  <a:schemeClr val="tx1"/>
                </a:solidFill>
                <a:latin typeface="Tempus Sans ITC" pitchFamily="82" charset="0"/>
                <a:cs typeface="Times New Roman" pitchFamily="18" charset="0"/>
              </a:rPr>
              <a:t>Marketing Technologist</a:t>
            </a:r>
            <a:endParaRPr lang="id-ID" b="1" i="1" dirty="0">
              <a:solidFill>
                <a:schemeClr val="tx1"/>
              </a:solidFill>
              <a:latin typeface="Tempus Sans ITC" pitchFamily="82" charset="0"/>
            </a:endParaRPr>
          </a:p>
        </p:txBody>
      </p:sp>
      <p:sp>
        <p:nvSpPr>
          <p:cNvPr id="4" name="Content Placeholder 3"/>
          <p:cNvSpPr>
            <a:spLocks noGrp="1"/>
          </p:cNvSpPr>
          <p:nvPr>
            <p:ph idx="1"/>
          </p:nvPr>
        </p:nvSpPr>
        <p:spPr>
          <a:xfrm>
            <a:off x="0" y="1981200"/>
            <a:ext cx="9144000" cy="4876800"/>
          </a:xfrm>
        </p:spPr>
        <p:txBody>
          <a:bodyPr>
            <a:normAutofit/>
          </a:bodyPr>
          <a:lstStyle/>
          <a:p>
            <a:pPr algn="ctr">
              <a:buNone/>
            </a:pPr>
            <a:r>
              <a:rPr lang="en-SG" sz="2800" dirty="0" smtClean="0">
                <a:solidFill>
                  <a:schemeClr val="tx1"/>
                </a:solidFill>
                <a:latin typeface="Bell MT" pitchFamily="18" charset="0"/>
                <a:cs typeface="Times New Roman" pitchFamily="18" charset="0"/>
              </a:rPr>
              <a:t/>
            </a:r>
            <a:br>
              <a:rPr lang="en-SG" sz="2800" dirty="0" smtClean="0">
                <a:solidFill>
                  <a:schemeClr val="tx1"/>
                </a:solidFill>
                <a:latin typeface="Bell MT" pitchFamily="18" charset="0"/>
                <a:cs typeface="Times New Roman" pitchFamily="18" charset="0"/>
              </a:rPr>
            </a:br>
            <a:r>
              <a:rPr lang="en-SG" sz="2800" i="1" dirty="0" smtClean="0">
                <a:solidFill>
                  <a:schemeClr val="tx1"/>
                </a:solidFill>
                <a:latin typeface="Bell MT" pitchFamily="18" charset="0"/>
                <a:cs typeface="Times New Roman" pitchFamily="18" charset="0"/>
              </a:rPr>
              <a:t>Marketing </a:t>
            </a:r>
            <a:r>
              <a:rPr lang="id-ID" sz="2800" i="1" dirty="0" smtClean="0">
                <a:solidFill>
                  <a:schemeClr val="tx1"/>
                </a:solidFill>
                <a:latin typeface="Bell MT" pitchFamily="18" charset="0"/>
                <a:cs typeface="Times New Roman" pitchFamily="18" charset="0"/>
              </a:rPr>
              <a:t>T</a:t>
            </a:r>
            <a:r>
              <a:rPr lang="en-SG" sz="2800" i="1" dirty="0" err="1" smtClean="0">
                <a:solidFill>
                  <a:schemeClr val="tx1"/>
                </a:solidFill>
                <a:latin typeface="Bell MT" pitchFamily="18" charset="0"/>
                <a:cs typeface="Times New Roman" pitchFamily="18" charset="0"/>
              </a:rPr>
              <a:t>echnologist</a:t>
            </a:r>
            <a:r>
              <a:rPr lang="en-SG" sz="2800" i="1"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atau</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Teknologi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pemasaran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dapat</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membantu</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perusahaan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menerapkan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teknologi</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pemasaran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untuk</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keuntungan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strategis</a:t>
            </a:r>
            <a:r>
              <a:rPr lang="en-SG" sz="2800" dirty="0" smtClean="0">
                <a:solidFill>
                  <a:schemeClr val="tx1"/>
                </a:solidFill>
                <a:latin typeface="Bell MT" pitchFamily="18" charset="0"/>
                <a:cs typeface="Times New Roman" pitchFamily="18" charset="0"/>
              </a:rPr>
              <a:t> . </a:t>
            </a:r>
            <a:r>
              <a:rPr lang="en-SG" sz="2800" dirty="0" err="1" smtClean="0">
                <a:solidFill>
                  <a:schemeClr val="tx1"/>
                </a:solidFill>
                <a:latin typeface="Bell MT" pitchFamily="18" charset="0"/>
                <a:cs typeface="Times New Roman" pitchFamily="18" charset="0"/>
              </a:rPr>
              <a:t>Mereka</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membantu</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infrastruktur</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teknis</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operasional</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pemasaran</a:t>
            </a:r>
            <a:r>
              <a:rPr lang="en-SG" sz="2800" dirty="0" smtClean="0">
                <a:solidFill>
                  <a:schemeClr val="tx1"/>
                </a:solidFill>
                <a:latin typeface="Bell MT" pitchFamily="18" charset="0"/>
                <a:cs typeface="Times New Roman" pitchFamily="18" charset="0"/>
              </a:rPr>
              <a:t> modern </a:t>
            </a:r>
            <a:r>
              <a:rPr lang="en-SG" sz="2800" dirty="0" err="1" smtClean="0">
                <a:solidFill>
                  <a:schemeClr val="tx1"/>
                </a:solidFill>
                <a:latin typeface="Bell MT" pitchFamily="18" charset="0"/>
                <a:cs typeface="Times New Roman" pitchFamily="18" charset="0"/>
              </a:rPr>
              <a:t>dan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dapat</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membantu</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dengan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ide-ide</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eksperimental</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untuk</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memenangkan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pelanggan</a:t>
            </a:r>
            <a:r>
              <a:rPr lang="en-SG" sz="2800" dirty="0" smtClean="0">
                <a:solidFill>
                  <a:schemeClr val="tx1"/>
                </a:solidFill>
                <a:latin typeface="Bell MT" pitchFamily="18" charset="0"/>
                <a:cs typeface="Times New Roman" pitchFamily="18" charset="0"/>
              </a:rPr>
              <a:t> </a:t>
            </a:r>
            <a:r>
              <a:rPr lang="en-SG" sz="2800" dirty="0" err="1" smtClean="0">
                <a:solidFill>
                  <a:schemeClr val="tx1"/>
                </a:solidFill>
                <a:latin typeface="Bell MT" pitchFamily="18" charset="0"/>
                <a:cs typeface="Times New Roman" pitchFamily="18" charset="0"/>
              </a:rPr>
              <a:t>baru</a:t>
            </a:r>
            <a:r>
              <a:rPr lang="en-SG" sz="2800" dirty="0" smtClean="0">
                <a:solidFill>
                  <a:schemeClr val="tx1"/>
                </a:solidFill>
                <a:latin typeface="Bell MT" pitchFamily="18" charset="0"/>
                <a:cs typeface="Times New Roman" pitchFamily="18" charset="0"/>
              </a:rPr>
              <a:t>.</a:t>
            </a:r>
            <a:endParaRPr lang="id-ID" sz="2800" dirty="0">
              <a:solidFill>
                <a:schemeClr val="tx1"/>
              </a:solidFill>
              <a:latin typeface="Bell MT"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SG" sz="3200" b="1" dirty="0" err="1" smtClean="0">
                <a:solidFill>
                  <a:schemeClr val="tx1"/>
                </a:solidFill>
                <a:latin typeface="Tempus Sans ITC" pitchFamily="82" charset="0"/>
                <a:cs typeface="Times New Roman" pitchFamily="18" charset="0"/>
              </a:rPr>
              <a:t>Keterampilan</a:t>
            </a:r>
            <a:r>
              <a:rPr lang="en-SG" sz="3200" b="1" dirty="0" smtClean="0">
                <a:solidFill>
                  <a:schemeClr val="tx1"/>
                </a:solidFill>
                <a:latin typeface="Tempus Sans ITC" pitchFamily="82" charset="0"/>
                <a:cs typeface="Times New Roman" pitchFamily="18" charset="0"/>
              </a:rPr>
              <a:t> </a:t>
            </a:r>
            <a:r>
              <a:rPr lang="en-SG" sz="3200" b="1" dirty="0" err="1" smtClean="0">
                <a:solidFill>
                  <a:schemeClr val="tx1"/>
                </a:solidFill>
                <a:latin typeface="Tempus Sans ITC" pitchFamily="82" charset="0"/>
                <a:cs typeface="Times New Roman" pitchFamily="18" charset="0"/>
              </a:rPr>
              <a:t>apa</a:t>
            </a:r>
            <a:r>
              <a:rPr lang="en-SG" sz="3200" b="1" dirty="0" smtClean="0">
                <a:solidFill>
                  <a:schemeClr val="tx1"/>
                </a:solidFill>
                <a:latin typeface="Tempus Sans ITC" pitchFamily="82" charset="0"/>
                <a:cs typeface="Times New Roman" pitchFamily="18" charset="0"/>
              </a:rPr>
              <a:t> yang </a:t>
            </a:r>
            <a:r>
              <a:rPr lang="en-SG" sz="3200" b="1" dirty="0" err="1" smtClean="0">
                <a:solidFill>
                  <a:schemeClr val="tx1"/>
                </a:solidFill>
                <a:latin typeface="Tempus Sans ITC" pitchFamily="82" charset="0"/>
                <a:cs typeface="Times New Roman" pitchFamily="18" charset="0"/>
              </a:rPr>
              <a:t>harus</a:t>
            </a:r>
            <a:r>
              <a:rPr lang="en-SG" sz="3200" b="1" dirty="0" smtClean="0">
                <a:solidFill>
                  <a:schemeClr val="tx1"/>
                </a:solidFill>
                <a:latin typeface="Tempus Sans ITC" pitchFamily="82" charset="0"/>
                <a:cs typeface="Times New Roman" pitchFamily="18" charset="0"/>
              </a:rPr>
              <a:t> </a:t>
            </a:r>
            <a:r>
              <a:rPr lang="en-SG" sz="3200" b="1" dirty="0" err="1" smtClean="0">
                <a:solidFill>
                  <a:schemeClr val="tx1"/>
                </a:solidFill>
                <a:latin typeface="Tempus Sans ITC" pitchFamily="82" charset="0"/>
                <a:cs typeface="Times New Roman" pitchFamily="18" charset="0"/>
              </a:rPr>
              <a:t>dimiliki</a:t>
            </a:r>
            <a:r>
              <a:rPr lang="en-SG" sz="3200" b="1" dirty="0" smtClean="0">
                <a:solidFill>
                  <a:schemeClr val="tx1"/>
                </a:solidFill>
                <a:latin typeface="Tempus Sans ITC" pitchFamily="82" charset="0"/>
                <a:cs typeface="Times New Roman" pitchFamily="18" charset="0"/>
              </a:rPr>
              <a:t> marketing technologist?</a:t>
            </a:r>
            <a:endParaRPr lang="id-ID" sz="3200" b="1" dirty="0">
              <a:solidFill>
                <a:schemeClr val="tx1"/>
              </a:solidFill>
              <a:latin typeface="Tempus Sans ITC" pitchFamily="82" charset="0"/>
            </a:endParaRPr>
          </a:p>
        </p:txBody>
      </p:sp>
      <p:sp>
        <p:nvSpPr>
          <p:cNvPr id="4" name="Content Placeholder 3"/>
          <p:cNvSpPr>
            <a:spLocks noGrp="1"/>
          </p:cNvSpPr>
          <p:nvPr>
            <p:ph idx="1"/>
          </p:nvPr>
        </p:nvSpPr>
        <p:spPr/>
        <p:txBody>
          <a:bodyPr>
            <a:noAutofit/>
          </a:bodyPr>
          <a:lstStyle/>
          <a:p>
            <a:pPr algn="ctr">
              <a:buNone/>
            </a:pPr>
            <a:r>
              <a:rPr lang="id-ID"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Teknologi</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pemasaran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harus</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memiliki</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kemampuan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teknis</a:t>
            </a:r>
            <a:r>
              <a:rPr lang="en-SG" sz="2600" dirty="0" smtClean="0">
                <a:solidFill>
                  <a:schemeClr val="tx1"/>
                </a:solidFill>
                <a:latin typeface="Bell MT" pitchFamily="18" charset="0"/>
                <a:cs typeface="Times New Roman" pitchFamily="18" charset="0"/>
              </a:rPr>
              <a:t> yang </a:t>
            </a:r>
            <a:r>
              <a:rPr lang="en-SG" sz="2600" dirty="0" err="1" smtClean="0">
                <a:solidFill>
                  <a:schemeClr val="tx1"/>
                </a:solidFill>
                <a:latin typeface="Bell MT" pitchFamily="18" charset="0"/>
                <a:cs typeface="Times New Roman" pitchFamily="18" charset="0"/>
              </a:rPr>
              <a:t>kuat</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terutama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di</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sekitar</a:t>
            </a:r>
            <a:r>
              <a:rPr lang="en-SG" sz="2600" dirty="0" smtClean="0">
                <a:solidFill>
                  <a:schemeClr val="tx1"/>
                </a:solidFill>
                <a:latin typeface="Bell MT" pitchFamily="18" charset="0"/>
                <a:cs typeface="Times New Roman" pitchFamily="18" charset="0"/>
              </a:rPr>
              <a:t> web </a:t>
            </a:r>
            <a:r>
              <a:rPr lang="en-SG" sz="2600" dirty="0" err="1" smtClean="0">
                <a:solidFill>
                  <a:schemeClr val="tx1"/>
                </a:solidFill>
                <a:latin typeface="Bell MT" pitchFamily="18" charset="0"/>
                <a:cs typeface="Times New Roman" pitchFamily="18" charset="0"/>
              </a:rPr>
              <a:t>dan</a:t>
            </a:r>
            <a:r>
              <a:rPr lang="en-SG" sz="2600" dirty="0" smtClean="0">
                <a:solidFill>
                  <a:schemeClr val="tx1"/>
                </a:solidFill>
                <a:latin typeface="Bell MT" pitchFamily="18" charset="0"/>
                <a:cs typeface="Times New Roman" pitchFamily="18" charset="0"/>
              </a:rPr>
              <a:t> </a:t>
            </a:r>
            <a:r>
              <a:rPr lang="en-SG" sz="2600" i="1" dirty="0" smtClean="0">
                <a:solidFill>
                  <a:schemeClr val="tx1"/>
                </a:solidFill>
                <a:latin typeface="Bell MT" pitchFamily="18" charset="0"/>
                <a:cs typeface="Times New Roman" pitchFamily="18" charset="0"/>
              </a:rPr>
              <a:t>platform mobile</a:t>
            </a:r>
            <a:r>
              <a:rPr lang="en-SG" sz="2600" dirty="0" smtClean="0">
                <a:solidFill>
                  <a:schemeClr val="tx1"/>
                </a:solidFill>
                <a:latin typeface="Bell MT" pitchFamily="18" charset="0"/>
                <a:cs typeface="Times New Roman" pitchFamily="18" charset="0"/>
              </a:rPr>
              <a:t>.</a:t>
            </a:r>
            <a:r>
              <a:rPr lang="id-ID" sz="2600" dirty="0" smtClean="0">
                <a:solidFill>
                  <a:schemeClr val="tx1"/>
                </a:solidFill>
                <a:latin typeface="Bell MT" pitchFamily="18" charset="0"/>
                <a:cs typeface="Times New Roman" pitchFamily="18" charset="0"/>
              </a:rPr>
              <a:t> K</a:t>
            </a:r>
            <a:r>
              <a:rPr lang="en-SG" sz="2600" dirty="0" err="1" smtClean="0">
                <a:solidFill>
                  <a:schemeClr val="tx1"/>
                </a:solidFill>
                <a:latin typeface="Bell MT" pitchFamily="18" charset="0"/>
                <a:cs typeface="Times New Roman" pitchFamily="18" charset="0"/>
              </a:rPr>
              <a:t>emampuan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untuk</a:t>
            </a:r>
            <a:r>
              <a:rPr lang="en-SG" sz="2600" dirty="0" smtClean="0">
                <a:solidFill>
                  <a:schemeClr val="tx1"/>
                </a:solidFill>
                <a:latin typeface="Bell MT" pitchFamily="18" charset="0"/>
                <a:cs typeface="Times New Roman" pitchFamily="18" charset="0"/>
              </a:rPr>
              <a:t> program </a:t>
            </a:r>
            <a:r>
              <a:rPr lang="en-SG" sz="2600" dirty="0" err="1" smtClean="0">
                <a:solidFill>
                  <a:schemeClr val="tx1"/>
                </a:solidFill>
                <a:latin typeface="Bell MT" pitchFamily="18" charset="0"/>
                <a:cs typeface="Times New Roman" pitchFamily="18" charset="0"/>
              </a:rPr>
              <a:t>perangkat</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lunak</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dll</a:t>
            </a:r>
            <a:r>
              <a:rPr lang="en-SG" sz="2600" dirty="0" smtClean="0">
                <a:solidFill>
                  <a:schemeClr val="tx1"/>
                </a:solidFill>
                <a:latin typeface="Bell MT" pitchFamily="18" charset="0"/>
                <a:cs typeface="Times New Roman" pitchFamily="18" charset="0"/>
              </a:rPr>
              <a:t>.</a:t>
            </a:r>
            <a:br>
              <a:rPr lang="en-SG" sz="2600" dirty="0" smtClean="0">
                <a:solidFill>
                  <a:schemeClr val="tx1"/>
                </a:solidFill>
                <a:latin typeface="Bell MT" pitchFamily="18" charset="0"/>
                <a:cs typeface="Times New Roman" pitchFamily="18" charset="0"/>
              </a:rPr>
            </a:br>
            <a:r>
              <a:rPr lang="en-SG" sz="2600" dirty="0" err="1" smtClean="0">
                <a:solidFill>
                  <a:schemeClr val="tx1"/>
                </a:solidFill>
                <a:latin typeface="Bell MT" pitchFamily="18" charset="0"/>
                <a:cs typeface="Times New Roman" pitchFamily="18" charset="0"/>
              </a:rPr>
              <a:t>Seorang</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teknologi</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pemasaran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harus</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menggabungkan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keterampilan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mereka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dengan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wawasan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dan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semangat</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untuk</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pemasaran</a:t>
            </a:r>
            <a:r>
              <a:rPr lang="en-SG" sz="2600" dirty="0" smtClean="0">
                <a:solidFill>
                  <a:schemeClr val="tx1"/>
                </a:solidFill>
                <a:latin typeface="Bell MT" pitchFamily="18" charset="0"/>
                <a:cs typeface="Times New Roman" pitchFamily="18" charset="0"/>
              </a:rPr>
              <a:t> . </a:t>
            </a:r>
            <a:r>
              <a:rPr lang="en-SG" sz="2600" dirty="0" err="1" smtClean="0">
                <a:solidFill>
                  <a:schemeClr val="tx1"/>
                </a:solidFill>
                <a:latin typeface="Bell MT" pitchFamily="18" charset="0"/>
                <a:cs typeface="Times New Roman" pitchFamily="18" charset="0"/>
              </a:rPr>
              <a:t>Mereka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harus</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mampu</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menghubungkan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titik-titik</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antara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kemungkinan-kemungkinan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teknis</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dan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peluang</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pasar</a:t>
            </a:r>
            <a:r>
              <a:rPr lang="en-SG" sz="2600" dirty="0" smtClean="0">
                <a:solidFill>
                  <a:schemeClr val="tx1"/>
                </a:solidFill>
                <a:latin typeface="Bell MT" pitchFamily="18" charset="0"/>
                <a:cs typeface="Times New Roman" pitchFamily="18" charset="0"/>
              </a:rPr>
              <a:t> , </a:t>
            </a:r>
            <a:r>
              <a:rPr lang="en-SG" sz="2600" dirty="0" err="1" smtClean="0">
                <a:solidFill>
                  <a:schemeClr val="tx1"/>
                </a:solidFill>
                <a:latin typeface="Bell MT" pitchFamily="18" charset="0"/>
                <a:cs typeface="Times New Roman" pitchFamily="18" charset="0"/>
              </a:rPr>
              <a:t>bekerja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sama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dengan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seluruh</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tim</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pemasaran</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untuk</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membawa</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ide-ide</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untuk</a:t>
            </a:r>
            <a:r>
              <a:rPr lang="en-SG" sz="2600" dirty="0" smtClean="0">
                <a:solidFill>
                  <a:schemeClr val="tx1"/>
                </a:solidFill>
                <a:latin typeface="Bell MT" pitchFamily="18" charset="0"/>
                <a:cs typeface="Times New Roman" pitchFamily="18" charset="0"/>
              </a:rPr>
              <a:t> </a:t>
            </a:r>
            <a:r>
              <a:rPr lang="en-SG" sz="2600" dirty="0" err="1" smtClean="0">
                <a:solidFill>
                  <a:schemeClr val="tx1"/>
                </a:solidFill>
                <a:latin typeface="Bell MT" pitchFamily="18" charset="0"/>
                <a:cs typeface="Times New Roman" pitchFamily="18" charset="0"/>
              </a:rPr>
              <a:t>hidup</a:t>
            </a:r>
            <a:r>
              <a:rPr lang="en-SG" sz="2600" dirty="0" smtClean="0">
                <a:solidFill>
                  <a:schemeClr val="tx1"/>
                </a:solidFill>
                <a:latin typeface="Bell MT" pitchFamily="18" charset="0"/>
                <a:cs typeface="Times New Roman" pitchFamily="18" charset="0"/>
              </a:rPr>
              <a:t> .</a:t>
            </a:r>
            <a:br>
              <a:rPr lang="en-SG" sz="2600" dirty="0" smtClean="0">
                <a:solidFill>
                  <a:schemeClr val="tx1"/>
                </a:solidFill>
                <a:latin typeface="Bell MT" pitchFamily="18" charset="0"/>
                <a:cs typeface="Times New Roman" pitchFamily="18" charset="0"/>
              </a:rPr>
            </a:br>
            <a:endParaRPr lang="id-ID" sz="2600" dirty="0">
              <a:solidFill>
                <a:schemeClr val="tx1"/>
              </a:solidFill>
              <a:latin typeface="Bell MT" pitchFamily="18" charset="0"/>
            </a:endParaRPr>
          </a:p>
        </p:txBody>
      </p:sp>
    </p:spTree>
    <p:extLst>
      <p:ext uri="{BB962C8B-B14F-4D97-AF65-F5344CB8AC3E}">
        <p14:creationId xmlns:p14="http://schemas.microsoft.com/office/powerpoint/2010/main" xmlns="" val="1067712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857256"/>
          </a:xfrm>
        </p:spPr>
        <p:txBody>
          <a:bodyPr>
            <a:normAutofit/>
          </a:bodyPr>
          <a:lstStyle/>
          <a:p>
            <a:pPr algn="ctr"/>
            <a:r>
              <a:rPr lang="id-ID" sz="4000" dirty="0" smtClean="0">
                <a:solidFill>
                  <a:schemeClr val="tx1"/>
                </a:solidFill>
                <a:latin typeface="Tempus Sans ITC" pitchFamily="82" charset="0"/>
              </a:rPr>
              <a:t>3 Spheres Teknologi </a:t>
            </a:r>
            <a:r>
              <a:rPr lang="id-ID" sz="4000" dirty="0" smtClean="0">
                <a:solidFill>
                  <a:schemeClr val="tx1"/>
                </a:solidFill>
                <a:latin typeface="Tempus Sans ITC" pitchFamily="82" charset="0"/>
              </a:rPr>
              <a:t>Pemasaran</a:t>
            </a:r>
            <a:endParaRPr lang="id-ID" sz="4000" dirty="0">
              <a:solidFill>
                <a:schemeClr val="tx1"/>
              </a:solidFill>
              <a:latin typeface="Tempus Sans ITC" pitchFamily="82" charset="0"/>
            </a:endParaRPr>
          </a:p>
        </p:txBody>
      </p:sp>
      <p:sp>
        <p:nvSpPr>
          <p:cNvPr id="7" name="Content Placeholder 6"/>
          <p:cNvSpPr>
            <a:spLocks noGrp="1"/>
          </p:cNvSpPr>
          <p:nvPr>
            <p:ph idx="1"/>
          </p:nvPr>
        </p:nvSpPr>
        <p:spPr>
          <a:xfrm>
            <a:off x="0" y="1214422"/>
            <a:ext cx="9144000" cy="5643578"/>
          </a:xfrm>
        </p:spPr>
        <p:txBody>
          <a:bodyPr>
            <a:normAutofit/>
          </a:bodyPr>
          <a:lstStyle/>
          <a:p>
            <a:pPr marL="457200" indent="-457200">
              <a:buAutoNum type="arabicPeriod"/>
            </a:pPr>
            <a:r>
              <a:rPr lang="id-ID" sz="2400" dirty="0" smtClean="0">
                <a:latin typeface="Bell MT" pitchFamily="18" charset="0"/>
              </a:rPr>
              <a:t>Teknologi Internal</a:t>
            </a:r>
          </a:p>
          <a:p>
            <a:pPr marL="533400" indent="-533400">
              <a:buNone/>
            </a:pPr>
            <a:r>
              <a:rPr lang="id-ID" sz="2400" dirty="0" smtClean="0">
                <a:latin typeface="Bell MT" pitchFamily="18" charset="0"/>
              </a:rPr>
              <a:t>	Apa </a:t>
            </a:r>
            <a:r>
              <a:rPr lang="id-ID" sz="2400" dirty="0" smtClean="0">
                <a:latin typeface="Bell MT" pitchFamily="18" charset="0"/>
              </a:rPr>
              <a:t>yang kita gunakan untuk mengelola dan menganalisis operasi  </a:t>
            </a:r>
            <a:r>
              <a:rPr lang="id-ID" sz="2400" dirty="0" smtClean="0">
                <a:latin typeface="Bell MT" pitchFamily="18" charset="0"/>
              </a:rPr>
              <a:t> pemasaran</a:t>
            </a:r>
            <a:r>
              <a:rPr lang="id-ID" sz="2400" dirty="0" smtClean="0">
                <a:latin typeface="Bell MT" pitchFamily="18" charset="0"/>
              </a:rPr>
              <a:t>, seperti analisis, SEO audit, intelijen kompetitif, dan pemantauan media </a:t>
            </a:r>
            <a:r>
              <a:rPr lang="id-ID" sz="2400" dirty="0" smtClean="0">
                <a:latin typeface="Bell MT" pitchFamily="18" charset="0"/>
              </a:rPr>
              <a:t>sosial</a:t>
            </a:r>
            <a:endParaRPr lang="id-ID" sz="2400" dirty="0" smtClean="0">
              <a:latin typeface="Bell MT" pitchFamily="18" charset="0"/>
            </a:endParaRPr>
          </a:p>
          <a:p>
            <a:pPr marL="457200" indent="-457200">
              <a:buNone/>
            </a:pPr>
            <a:r>
              <a:rPr lang="id-ID" sz="2400" dirty="0" smtClean="0">
                <a:latin typeface="Bell MT" pitchFamily="18" charset="0"/>
              </a:rPr>
              <a:t>2.	Teknologi Eksternal</a:t>
            </a:r>
          </a:p>
          <a:p>
            <a:pPr marL="533400" indent="-533400">
              <a:buNone/>
            </a:pPr>
            <a:r>
              <a:rPr lang="id-ID" sz="2400" dirty="0" smtClean="0">
                <a:latin typeface="Bell MT" pitchFamily="18" charset="0"/>
              </a:rPr>
              <a:t>	Meliputi </a:t>
            </a:r>
            <a:r>
              <a:rPr lang="id-ID" sz="2400" dirty="0" smtClean="0">
                <a:latin typeface="Bell MT" pitchFamily="18" charset="0"/>
              </a:rPr>
              <a:t>platform yang kita gunakan untuk menjangkau khalayak </a:t>
            </a:r>
            <a:r>
              <a:rPr lang="id-ID" sz="2400" dirty="0" smtClean="0">
                <a:latin typeface="Bell MT" pitchFamily="18" charset="0"/>
              </a:rPr>
              <a:t> dan </a:t>
            </a:r>
            <a:r>
              <a:rPr lang="id-ID" sz="2400" dirty="0" smtClean="0">
                <a:latin typeface="Bell MT" pitchFamily="18" charset="0"/>
              </a:rPr>
              <a:t>menyampaikan konten -. Situs web, iklan, halaman arahan , kampanye email, dan aplikasi dari semua jenis</a:t>
            </a:r>
            <a:r>
              <a:rPr lang="id-ID" sz="2400" dirty="0" smtClean="0">
                <a:latin typeface="Bell MT" pitchFamily="18" charset="0"/>
              </a:rPr>
              <a:t>.</a:t>
            </a:r>
          </a:p>
          <a:p>
            <a:pPr marL="457200" indent="-457200">
              <a:buAutoNum type="arabicPeriod" startAt="3"/>
            </a:pPr>
            <a:r>
              <a:rPr lang="id-ID" sz="2400" dirty="0" smtClean="0">
                <a:latin typeface="Bell MT" pitchFamily="18" charset="0"/>
              </a:rPr>
              <a:t>Teknologi Produk</a:t>
            </a:r>
          </a:p>
          <a:p>
            <a:pPr marL="533400" indent="-533400">
              <a:buNone/>
            </a:pPr>
            <a:r>
              <a:rPr lang="id-ID" sz="2400" dirty="0" smtClean="0">
                <a:latin typeface="Bell MT" pitchFamily="18" charset="0"/>
              </a:rPr>
              <a:t>	Fitur </a:t>
            </a:r>
            <a:r>
              <a:rPr lang="id-ID" sz="2400" dirty="0" smtClean="0">
                <a:latin typeface="Bell MT" pitchFamily="18" charset="0"/>
              </a:rPr>
              <a:t>yang dibangun ke dalam produk dan </a:t>
            </a:r>
            <a:r>
              <a:rPr lang="id-ID" sz="2400" dirty="0" smtClean="0">
                <a:latin typeface="Bell MT" pitchFamily="18" charset="0"/>
              </a:rPr>
              <a:t>layanan</a:t>
            </a:r>
            <a:endParaRPr lang="id-ID" sz="2400" dirty="0">
              <a:latin typeface="Bell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44000" cy="1404958"/>
          </a:xfrm>
        </p:spPr>
        <p:txBody>
          <a:bodyPr/>
          <a:lstStyle/>
          <a:p>
            <a:pPr algn="ctr"/>
            <a:r>
              <a:rPr lang="id-ID" dirty="0" smtClean="0">
                <a:solidFill>
                  <a:schemeClr val="tx1"/>
                </a:solidFill>
                <a:latin typeface="Tempus Sans ITC" pitchFamily="82" charset="0"/>
              </a:rPr>
              <a:t>3 Spheres Teknologi Pemasaran</a:t>
            </a:r>
            <a:endParaRPr lang="id-ID" dirty="0">
              <a:solidFill>
                <a:schemeClr val="tx1"/>
              </a:solidFill>
            </a:endParaRPr>
          </a:p>
        </p:txBody>
      </p:sp>
      <p:pic>
        <p:nvPicPr>
          <p:cNvPr id="4" name="Content Placeholder 5" descr="3 Kepemilikan Modal Teknologi pemasaran"/>
          <p:cNvPicPr>
            <a:picLocks noGrp="1"/>
          </p:cNvPicPr>
          <p:nvPr>
            <p:ph idx="1"/>
          </p:nvPr>
        </p:nvPicPr>
        <p:blipFill>
          <a:blip r:embed="rId2">
            <a:extLst>
              <a:ext uri="{28A0092B-C50C-407E-A947-70E740481C1C}">
                <a14:useLocalDpi xmlns:a14="http://schemas.microsoft.com/office/drawing/2010/main" xmlns:lc="http://schemas.openxmlformats.org/drawingml/2006/lockedCanvas" xmlns="" val="0"/>
              </a:ext>
            </a:extLst>
          </a:blip>
          <a:stretch>
            <a:fillRect/>
          </a:stretch>
        </p:blipFill>
        <p:spPr bwMode="auto">
          <a:xfrm>
            <a:off x="928662" y="1981200"/>
            <a:ext cx="7072362" cy="4448196"/>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44000" cy="1404958"/>
          </a:xfrm>
        </p:spPr>
        <p:txBody>
          <a:bodyPr/>
          <a:lstStyle/>
          <a:p>
            <a:pPr algn="ctr"/>
            <a:r>
              <a:rPr lang="id-ID" i="1" dirty="0" smtClean="0">
                <a:solidFill>
                  <a:schemeClr val="tx1"/>
                </a:solidFill>
                <a:latin typeface="Tempus Sans ITC" pitchFamily="82" charset="0"/>
              </a:rPr>
              <a:t>Technology Decision in Marketing</a:t>
            </a:r>
            <a:endParaRPr lang="id-ID" i="1" dirty="0"/>
          </a:p>
        </p:txBody>
      </p:sp>
      <p:sp>
        <p:nvSpPr>
          <p:cNvPr id="3" name="Content Placeholder 2"/>
          <p:cNvSpPr>
            <a:spLocks noGrp="1"/>
          </p:cNvSpPr>
          <p:nvPr>
            <p:ph idx="1"/>
          </p:nvPr>
        </p:nvSpPr>
        <p:spPr>
          <a:xfrm>
            <a:off x="0" y="1785926"/>
            <a:ext cx="9144000" cy="5072074"/>
          </a:xfrm>
        </p:spPr>
        <p:txBody>
          <a:bodyPr>
            <a:normAutofit/>
          </a:bodyPr>
          <a:lstStyle/>
          <a:p>
            <a:pPr algn="ctr">
              <a:buNone/>
            </a:pPr>
            <a:r>
              <a:rPr lang="id-ID" sz="2800" dirty="0" smtClean="0">
                <a:latin typeface="Bell MT" pitchFamily="18" charset="0"/>
              </a:rPr>
              <a:t>Jumlah keputusan teknologi pemasaran terus meroket dan pemasar memiliki aplikasi lebih banyak dan platfrom untuk membuat keputusan daripada sebelumnya (manajemen tawaran, manajemen kampanye, optimasi konversi, manajemen atribusi, otomatisasi pemasaran, pemantauan media sosial, perilaku penargetan dll)</a:t>
            </a:r>
            <a:endParaRPr lang="id-ID" sz="2800" dirty="0">
              <a:latin typeface="Bell M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lstStyle/>
          <a:p>
            <a:pPr algn="ctr"/>
            <a:r>
              <a:rPr lang="id-ID" i="1" dirty="0" smtClean="0">
                <a:solidFill>
                  <a:schemeClr val="tx1"/>
                </a:solidFill>
                <a:latin typeface="Tempus Sans ITC" pitchFamily="82" charset="0"/>
              </a:rPr>
              <a:t>Technology Decision in Marketing</a:t>
            </a:r>
            <a:endParaRPr lang="id-ID" i="1" dirty="0">
              <a:solidFill>
                <a:schemeClr val="tx1"/>
              </a:solidFill>
              <a:latin typeface="Tempus Sans ITC" pitchFamily="82" charset="0"/>
            </a:endParaRPr>
          </a:p>
        </p:txBody>
      </p:sp>
      <p:pic>
        <p:nvPicPr>
          <p:cNvPr id="4" name="Content Placeholder 3" descr="marketing_technology_decisions.jpg"/>
          <p:cNvPicPr>
            <a:picLocks noGrp="1" noChangeAspect="1"/>
          </p:cNvPicPr>
          <p:nvPr>
            <p:ph idx="1"/>
          </p:nvPr>
        </p:nvPicPr>
        <p:blipFill>
          <a:blip r:embed="rId2"/>
          <a:stretch>
            <a:fillRect/>
          </a:stretch>
        </p:blipFill>
        <p:spPr>
          <a:xfrm>
            <a:off x="642910" y="1643050"/>
            <a:ext cx="7572428" cy="503715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476396"/>
          </a:xfrm>
        </p:spPr>
        <p:txBody>
          <a:bodyPr/>
          <a:lstStyle/>
          <a:p>
            <a:pPr algn="ctr"/>
            <a:r>
              <a:rPr lang="id-ID" i="1" dirty="0" smtClean="0">
                <a:solidFill>
                  <a:schemeClr val="tx1"/>
                </a:solidFill>
                <a:latin typeface="Tempus Sans ITC" pitchFamily="82" charset="0"/>
              </a:rPr>
              <a:t>Who Makes These Decision?</a:t>
            </a:r>
            <a:endParaRPr lang="id-ID" i="1" dirty="0">
              <a:solidFill>
                <a:schemeClr val="tx1"/>
              </a:solidFill>
              <a:latin typeface="Tempus Sans ITC" pitchFamily="82" charset="0"/>
            </a:endParaRPr>
          </a:p>
        </p:txBody>
      </p:sp>
      <p:sp>
        <p:nvSpPr>
          <p:cNvPr id="3" name="Content Placeholder 2"/>
          <p:cNvSpPr>
            <a:spLocks noGrp="1"/>
          </p:cNvSpPr>
          <p:nvPr>
            <p:ph idx="1"/>
          </p:nvPr>
        </p:nvSpPr>
        <p:spPr>
          <a:xfrm>
            <a:off x="0" y="1981200"/>
            <a:ext cx="9144000" cy="4876800"/>
          </a:xfrm>
        </p:spPr>
        <p:txBody>
          <a:bodyPr>
            <a:normAutofit/>
          </a:bodyPr>
          <a:lstStyle/>
          <a:p>
            <a:pPr>
              <a:buFont typeface="Wingdings" pitchFamily="2" charset="2"/>
              <a:buChar char="ü"/>
            </a:pPr>
            <a:r>
              <a:rPr lang="id-ID" sz="2400" dirty="0" smtClean="0">
                <a:latin typeface="Bell MT" pitchFamily="18" charset="0"/>
              </a:rPr>
              <a:t>Pemasar</a:t>
            </a:r>
          </a:p>
          <a:p>
            <a:pPr>
              <a:buFont typeface="Wingdings" pitchFamily="2" charset="2"/>
              <a:buChar char="ü"/>
            </a:pPr>
            <a:r>
              <a:rPr lang="id-ID" sz="2400" dirty="0" smtClean="0">
                <a:latin typeface="Bell MT" pitchFamily="18" charset="0"/>
              </a:rPr>
              <a:t>Departemen TI</a:t>
            </a:r>
          </a:p>
          <a:p>
            <a:pPr>
              <a:buFont typeface="Wingdings" pitchFamily="2" charset="2"/>
              <a:buChar char="ü"/>
            </a:pPr>
            <a:r>
              <a:rPr lang="id-ID" sz="2400" dirty="0" smtClean="0">
                <a:latin typeface="Bell MT" pitchFamily="18" charset="0"/>
              </a:rPr>
              <a:t>Toko Web</a:t>
            </a:r>
          </a:p>
          <a:p>
            <a:pPr>
              <a:buFont typeface="Wingdings" pitchFamily="2" charset="2"/>
              <a:buChar char="ü"/>
            </a:pPr>
            <a:r>
              <a:rPr lang="id-ID" sz="2400" dirty="0" smtClean="0">
                <a:latin typeface="Bell MT" pitchFamily="18" charset="0"/>
              </a:rPr>
              <a:t>Vendor Teknologi</a:t>
            </a:r>
          </a:p>
          <a:p>
            <a:pPr>
              <a:buFont typeface="Wingdings" pitchFamily="2" charset="2"/>
              <a:buChar char="ü"/>
            </a:pPr>
            <a:r>
              <a:rPr lang="id-ID" sz="2400" dirty="0" smtClean="0">
                <a:latin typeface="Bell MT" pitchFamily="18" charset="0"/>
              </a:rPr>
              <a:t>Ad Hoc</a:t>
            </a:r>
            <a:endParaRPr lang="id-ID" sz="2400" dirty="0">
              <a:latin typeface="Bell MT"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c27c1b01896dd32d95d9745b4c3b9f5290ba27"/>
  <p:tag name="ISPRING_RESOURCE_PATHS_HASH" val="9e189f1a753ee679d1b35c74a851e0b830c82ef3"/>
  <p:tag name="ISPRING_RESOURCE_PATHS_HASH_2" val="77efa4092a77ac89a02dd41aebe9251b198de"/>
</p:tagLst>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2759</TotalTime>
  <Words>305</Words>
  <Application>Microsoft Office PowerPoint</Application>
  <PresentationFormat>On-screen Show (4:3)</PresentationFormat>
  <Paragraphs>134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Macro</vt:lpstr>
      <vt:lpstr>Rise of the Marketing Technologist</vt:lpstr>
      <vt:lpstr>Apa itu Marketing Technologist?</vt:lpstr>
      <vt:lpstr>Kegunaan Marketing Technologist</vt:lpstr>
      <vt:lpstr>Keterampilan apa yang harus dimiliki marketing technologist?</vt:lpstr>
      <vt:lpstr>3 Spheres Teknologi Pemasaran</vt:lpstr>
      <vt:lpstr>3 Spheres Teknologi Pemasaran</vt:lpstr>
      <vt:lpstr>Technology Decision in Marketing</vt:lpstr>
      <vt:lpstr>Technology Decision in Marketing</vt:lpstr>
      <vt:lpstr>Who Makes These Decision?</vt:lpstr>
      <vt:lpstr>Dasar Adanya Keputusan</vt:lpstr>
      <vt:lpstr>Kegiatan Pemasaran</vt:lpstr>
      <vt:lpstr>Pemasaran Harus Memimpin Teknologi Pemasaran</vt:lpstr>
      <vt:lpstr>Pemasaran Harus Memimpin Teknologi Pemasaran</vt:lpstr>
      <vt:lpstr>Peran Marketing CTO</vt:lpstr>
      <vt:lpstr>Tujuan dari CTO</vt:lpstr>
      <vt:lpstr>Marketing Agility and the Future</vt:lpstr>
      <vt:lpstr>Marketing Agility and the Future</vt:lpstr>
      <vt:lpstr>Referensi</vt:lpstr>
      <vt:lpstr>Slide 19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 Of The Marketing Technologist</dc:title>
  <dc:creator>toshiba-pc</dc:creator>
  <cp:lastModifiedBy>Amelia Chenthia Dewi</cp:lastModifiedBy>
  <cp:revision>28</cp:revision>
  <dcterms:created xsi:type="dcterms:W3CDTF">2014-05-16T10:50:16Z</dcterms:created>
  <dcterms:modified xsi:type="dcterms:W3CDTF">2014-05-18T16:47:00Z</dcterms:modified>
</cp:coreProperties>
</file>